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366" r:id="rId3"/>
    <p:sldId id="367" r:id="rId4"/>
    <p:sldId id="368" r:id="rId5"/>
    <p:sldId id="369" r:id="rId6"/>
    <p:sldId id="371" r:id="rId7"/>
    <p:sldId id="370" r:id="rId8"/>
    <p:sldId id="394" r:id="rId9"/>
    <p:sldId id="372" r:id="rId10"/>
    <p:sldId id="373" r:id="rId11"/>
    <p:sldId id="379" r:id="rId12"/>
    <p:sldId id="380" r:id="rId13"/>
    <p:sldId id="381" r:id="rId14"/>
    <p:sldId id="382" r:id="rId15"/>
    <p:sldId id="374" r:id="rId16"/>
    <p:sldId id="376" r:id="rId17"/>
    <p:sldId id="377" r:id="rId18"/>
    <p:sldId id="378" r:id="rId19"/>
    <p:sldId id="383" r:id="rId20"/>
    <p:sldId id="384" r:id="rId21"/>
    <p:sldId id="385" r:id="rId22"/>
    <p:sldId id="386" r:id="rId23"/>
    <p:sldId id="387" r:id="rId24"/>
    <p:sldId id="388" r:id="rId25"/>
    <p:sldId id="389" r:id="rId26"/>
    <p:sldId id="391" r:id="rId27"/>
    <p:sldId id="390" r:id="rId28"/>
    <p:sldId id="392" r:id="rId29"/>
    <p:sldId id="393"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3.jpg>
</file>

<file path=ppt/media/image4.jpeg>
</file>

<file path=ppt/media/image5.jpeg>
</file>

<file path=ppt/media/image6.jpe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t>11-03-2023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238547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11-03-2023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1559028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11-03-2023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9801678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11-03-2023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838955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11-03-2023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9500200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E46B25C-9398-4198-AC2B-03BEA4BA3B6C}" type="datetimeFigureOut">
              <a:rPr lang="en-IN" smtClean="0"/>
              <a:t>11-03-2023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15585138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E46B25C-9398-4198-AC2B-03BEA4BA3B6C}" type="datetimeFigureOut">
              <a:rPr lang="en-IN" smtClean="0"/>
              <a:t>11-03-2023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23630228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t>11-03-2023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9797871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t>11-03-2023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2071966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t>11-03-2023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720714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46B25C-9398-4198-AC2B-03BEA4BA3B6C}" type="datetimeFigureOut">
              <a:rPr lang="en-IN" smtClean="0"/>
              <a:t>11-03-2023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94879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46B25C-9398-4198-AC2B-03BEA4BA3B6C}" type="datetimeFigureOut">
              <a:rPr lang="en-IN" smtClean="0"/>
              <a:t>11-03-2023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29915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46B25C-9398-4198-AC2B-03BEA4BA3B6C}" type="datetimeFigureOut">
              <a:rPr lang="en-IN" smtClean="0"/>
              <a:t>11-03-2023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899207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46B25C-9398-4198-AC2B-03BEA4BA3B6C}" type="datetimeFigureOut">
              <a:rPr lang="en-IN" smtClean="0"/>
              <a:t>11-03-2023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2823508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46B25C-9398-4198-AC2B-03BEA4BA3B6C}" type="datetimeFigureOut">
              <a:rPr lang="en-IN" smtClean="0"/>
              <a:t>11-03-2023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4178671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11-03-2023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910063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46B25C-9398-4198-AC2B-03BEA4BA3B6C}" type="datetimeFigureOut">
              <a:rPr lang="en-IN" smtClean="0"/>
              <a:t>11-03-2023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t>‹#›</a:t>
            </a:fld>
            <a:endParaRPr lang="en-IN"/>
          </a:p>
        </p:txBody>
      </p:sp>
    </p:spTree>
    <p:extLst>
      <p:ext uri="{BB962C8B-B14F-4D97-AF65-F5344CB8AC3E}">
        <p14:creationId xmlns:p14="http://schemas.microsoft.com/office/powerpoint/2010/main" val="3585742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CE46B25C-9398-4198-AC2B-03BEA4BA3B6C}" type="datetimeFigureOut">
              <a:rPr lang="en-IN" smtClean="0"/>
              <a:t>11-03-2023</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9E92610-4BC4-4C09-A189-28FFBB4F502A}" type="slidenum">
              <a:rPr lang="en-IN" smtClean="0"/>
              <a:t>‹#›</a:t>
            </a:fld>
            <a:endParaRPr lang="en-IN"/>
          </a:p>
        </p:txBody>
      </p:sp>
    </p:spTree>
    <p:extLst>
      <p:ext uri="{BB962C8B-B14F-4D97-AF65-F5344CB8AC3E}">
        <p14:creationId xmlns:p14="http://schemas.microsoft.com/office/powerpoint/2010/main" val="4203000736"/>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image" Target="../media/image24.gif"/><Relationship Id="rId1" Type="http://schemas.openxmlformats.org/officeDocument/2006/relationships/slideLayout" Target="../slideLayouts/slideLayout2.xml"/><Relationship Id="rId5" Type="http://schemas.openxmlformats.org/officeDocument/2006/relationships/hyperlink" Target="https://reactjs.org/docs/" TargetMode="External"/><Relationship Id="rId4" Type="http://schemas.openxmlformats.org/officeDocument/2006/relationships/hyperlink" Target="https://javaee.github.io/javaee-spec/javadoc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04336-9FA8-AA17-4C87-83ACD962C725}"/>
              </a:ext>
            </a:extLst>
          </p:cNvPr>
          <p:cNvSpPr>
            <a:spLocks noGrp="1"/>
          </p:cNvSpPr>
          <p:nvPr>
            <p:ph type="ctrTitle"/>
          </p:nvPr>
        </p:nvSpPr>
        <p:spPr>
          <a:xfrm>
            <a:off x="1595269" y="1122363"/>
            <a:ext cx="9001462" cy="2133599"/>
          </a:xfrm>
        </p:spPr>
        <p:txBody>
          <a:bodyPr/>
          <a:lstStyle/>
          <a:p>
            <a:r>
              <a:rPr lang="en-IN" dirty="0"/>
              <a:t>UrbanEstate</a:t>
            </a:r>
            <a:br>
              <a:rPr lang="en-IN" dirty="0"/>
            </a:br>
            <a:br>
              <a:rPr lang="en-IN" dirty="0"/>
            </a:br>
            <a:r>
              <a:rPr lang="en-IN" sz="2800" dirty="0"/>
              <a:t>Online property dealing site</a:t>
            </a:r>
          </a:p>
        </p:txBody>
      </p:sp>
      <p:sp>
        <p:nvSpPr>
          <p:cNvPr id="3" name="Subtitle 2">
            <a:extLst>
              <a:ext uri="{FF2B5EF4-FFF2-40B4-BE49-F238E27FC236}">
                <a16:creationId xmlns:a16="http://schemas.microsoft.com/office/drawing/2014/main" id="{2891B6AA-2361-1C3D-2439-5D991B09FED2}"/>
              </a:ext>
            </a:extLst>
          </p:cNvPr>
          <p:cNvSpPr>
            <a:spLocks noGrp="1"/>
          </p:cNvSpPr>
          <p:nvPr>
            <p:ph type="subTitle" idx="1"/>
          </p:nvPr>
        </p:nvSpPr>
        <p:spPr/>
        <p:txBody>
          <a:bodyPr/>
          <a:lstStyle/>
          <a:p>
            <a:r>
              <a:rPr lang="en-IN" dirty="0"/>
              <a:t>Presented By</a:t>
            </a:r>
          </a:p>
          <a:p>
            <a:r>
              <a:rPr lang="en-IN" dirty="0"/>
              <a:t>Ajinkya Rokade(229007)</a:t>
            </a:r>
          </a:p>
          <a:p>
            <a:r>
              <a:rPr lang="en-IN" dirty="0"/>
              <a:t>Nikhil Dhage(229175)</a:t>
            </a:r>
          </a:p>
        </p:txBody>
      </p:sp>
    </p:spTree>
    <p:extLst>
      <p:ext uri="{BB962C8B-B14F-4D97-AF65-F5344CB8AC3E}">
        <p14:creationId xmlns:p14="http://schemas.microsoft.com/office/powerpoint/2010/main" val="41115602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065A4-B20A-0285-773A-D3A934A27D42}"/>
              </a:ext>
            </a:extLst>
          </p:cNvPr>
          <p:cNvSpPr>
            <a:spLocks noGrp="1"/>
          </p:cNvSpPr>
          <p:nvPr>
            <p:ph type="title"/>
          </p:nvPr>
        </p:nvSpPr>
        <p:spPr>
          <a:xfrm>
            <a:off x="919119" y="91441"/>
            <a:ext cx="10353761" cy="1326321"/>
          </a:xfrm>
        </p:spPr>
        <p:txBody>
          <a:bodyPr/>
          <a:lstStyle/>
          <a:p>
            <a:r>
              <a:rPr lang="en-IN" dirty="0"/>
              <a:t>Owner and buyer use case diagram</a:t>
            </a:r>
          </a:p>
        </p:txBody>
      </p:sp>
      <p:pic>
        <p:nvPicPr>
          <p:cNvPr id="5" name="Content Placeholder 4">
            <a:extLst>
              <a:ext uri="{FF2B5EF4-FFF2-40B4-BE49-F238E27FC236}">
                <a16:creationId xmlns:a16="http://schemas.microsoft.com/office/drawing/2014/main" id="{34DE5C06-B257-9032-A996-CB6A5F0985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6000" y="1625236"/>
            <a:ext cx="4951339" cy="4958443"/>
          </a:xfrm>
        </p:spPr>
      </p:pic>
      <p:pic>
        <p:nvPicPr>
          <p:cNvPr id="7" name="Picture 6">
            <a:extLst>
              <a:ext uri="{FF2B5EF4-FFF2-40B4-BE49-F238E27FC236}">
                <a16:creationId xmlns:a16="http://schemas.microsoft.com/office/drawing/2014/main" id="{A2F35424-F268-B49C-02F3-8899FA3BA3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968" y="1625236"/>
            <a:ext cx="4541478" cy="4958443"/>
          </a:xfrm>
          <a:prstGeom prst="rect">
            <a:avLst/>
          </a:prstGeom>
        </p:spPr>
      </p:pic>
    </p:spTree>
    <p:extLst>
      <p:ext uri="{BB962C8B-B14F-4D97-AF65-F5344CB8AC3E}">
        <p14:creationId xmlns:p14="http://schemas.microsoft.com/office/powerpoint/2010/main" val="31847585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A05DF-ABB9-2F62-96EA-C12ED14CCC9F}"/>
              </a:ext>
            </a:extLst>
          </p:cNvPr>
          <p:cNvSpPr>
            <a:spLocks noGrp="1"/>
          </p:cNvSpPr>
          <p:nvPr>
            <p:ph type="title"/>
          </p:nvPr>
        </p:nvSpPr>
        <p:spPr>
          <a:xfrm>
            <a:off x="919119" y="135181"/>
            <a:ext cx="10353761" cy="1326321"/>
          </a:xfrm>
        </p:spPr>
        <p:txBody>
          <a:bodyPr/>
          <a:lstStyle/>
          <a:p>
            <a:r>
              <a:rPr lang="en-IN" dirty="0"/>
              <a:t>Sequence diagrams</a:t>
            </a:r>
          </a:p>
        </p:txBody>
      </p:sp>
      <p:pic>
        <p:nvPicPr>
          <p:cNvPr id="5" name="Content Placeholder 4">
            <a:extLst>
              <a:ext uri="{FF2B5EF4-FFF2-40B4-BE49-F238E27FC236}">
                <a16:creationId xmlns:a16="http://schemas.microsoft.com/office/drawing/2014/main" id="{5ABC13EB-AF7A-4FEA-1209-E9C5F1F53C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58930" y="1466237"/>
            <a:ext cx="6802635" cy="5256582"/>
          </a:xfrm>
        </p:spPr>
      </p:pic>
    </p:spTree>
    <p:extLst>
      <p:ext uri="{BB962C8B-B14F-4D97-AF65-F5344CB8AC3E}">
        <p14:creationId xmlns:p14="http://schemas.microsoft.com/office/powerpoint/2010/main" val="2370840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D9C35-0E21-1A6A-CE7C-414B87B0D477}"/>
              </a:ext>
            </a:extLst>
          </p:cNvPr>
          <p:cNvSpPr>
            <a:spLocks noGrp="1"/>
          </p:cNvSpPr>
          <p:nvPr>
            <p:ph type="title"/>
          </p:nvPr>
        </p:nvSpPr>
        <p:spPr>
          <a:xfrm>
            <a:off x="913793" y="236743"/>
            <a:ext cx="10353761" cy="1326321"/>
          </a:xfrm>
        </p:spPr>
        <p:txBody>
          <a:bodyPr/>
          <a:lstStyle/>
          <a:p>
            <a:r>
              <a:rPr lang="en-IN" dirty="0"/>
              <a:t>Login sequence</a:t>
            </a:r>
          </a:p>
        </p:txBody>
      </p:sp>
      <p:pic>
        <p:nvPicPr>
          <p:cNvPr id="5" name="Content Placeholder 4">
            <a:extLst>
              <a:ext uri="{FF2B5EF4-FFF2-40B4-BE49-F238E27FC236}">
                <a16:creationId xmlns:a16="http://schemas.microsoft.com/office/drawing/2014/main" id="{E5F41EC2-6824-B16D-2023-FA0F4A4A4C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99902" y="2095500"/>
            <a:ext cx="4782670" cy="3695700"/>
          </a:xfrm>
        </p:spPr>
      </p:pic>
    </p:spTree>
    <p:extLst>
      <p:ext uri="{BB962C8B-B14F-4D97-AF65-F5344CB8AC3E}">
        <p14:creationId xmlns:p14="http://schemas.microsoft.com/office/powerpoint/2010/main" val="8817088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E47FD-A706-9483-3833-7163612FC841}"/>
              </a:ext>
            </a:extLst>
          </p:cNvPr>
          <p:cNvSpPr>
            <a:spLocks noGrp="1"/>
          </p:cNvSpPr>
          <p:nvPr>
            <p:ph type="title"/>
          </p:nvPr>
        </p:nvSpPr>
        <p:spPr>
          <a:xfrm>
            <a:off x="919119" y="146613"/>
            <a:ext cx="10353761" cy="1326321"/>
          </a:xfrm>
        </p:spPr>
        <p:txBody>
          <a:bodyPr/>
          <a:lstStyle/>
          <a:p>
            <a:r>
              <a:rPr lang="en-IN" dirty="0"/>
              <a:t>Registration sequence</a:t>
            </a:r>
          </a:p>
        </p:txBody>
      </p:sp>
      <p:pic>
        <p:nvPicPr>
          <p:cNvPr id="5" name="Content Placeholder 4">
            <a:extLst>
              <a:ext uri="{FF2B5EF4-FFF2-40B4-BE49-F238E27FC236}">
                <a16:creationId xmlns:a16="http://schemas.microsoft.com/office/drawing/2014/main" id="{738BA466-8C83-D192-2D45-5B6A1BCBE4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40963" y="2095500"/>
            <a:ext cx="4900548" cy="3695700"/>
          </a:xfrm>
        </p:spPr>
      </p:pic>
    </p:spTree>
    <p:extLst>
      <p:ext uri="{BB962C8B-B14F-4D97-AF65-F5344CB8AC3E}">
        <p14:creationId xmlns:p14="http://schemas.microsoft.com/office/powerpoint/2010/main" val="1316636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27DD4-0175-33EC-74AF-3BFBDCC9C95E}"/>
              </a:ext>
            </a:extLst>
          </p:cNvPr>
          <p:cNvSpPr>
            <a:spLocks noGrp="1"/>
          </p:cNvSpPr>
          <p:nvPr>
            <p:ph type="title"/>
          </p:nvPr>
        </p:nvSpPr>
        <p:spPr>
          <a:xfrm>
            <a:off x="919119" y="135038"/>
            <a:ext cx="10353761" cy="1326321"/>
          </a:xfrm>
        </p:spPr>
        <p:txBody>
          <a:bodyPr/>
          <a:lstStyle/>
          <a:p>
            <a:r>
              <a:rPr lang="en-IN" dirty="0"/>
              <a:t>Forgot password sequence</a:t>
            </a:r>
          </a:p>
        </p:txBody>
      </p:sp>
      <p:pic>
        <p:nvPicPr>
          <p:cNvPr id="5" name="Content Placeholder 4">
            <a:extLst>
              <a:ext uri="{FF2B5EF4-FFF2-40B4-BE49-F238E27FC236}">
                <a16:creationId xmlns:a16="http://schemas.microsoft.com/office/drawing/2014/main" id="{DCD83C2B-9D78-5357-0303-320DCCF20C0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24501" y="1103069"/>
            <a:ext cx="7142998" cy="5498902"/>
          </a:xfrm>
        </p:spPr>
      </p:pic>
    </p:spTree>
    <p:extLst>
      <p:ext uri="{BB962C8B-B14F-4D97-AF65-F5344CB8AC3E}">
        <p14:creationId xmlns:p14="http://schemas.microsoft.com/office/powerpoint/2010/main" val="1590841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065A4-B20A-0285-773A-D3A934A27D42}"/>
              </a:ext>
            </a:extLst>
          </p:cNvPr>
          <p:cNvSpPr>
            <a:spLocks noGrp="1"/>
          </p:cNvSpPr>
          <p:nvPr>
            <p:ph type="title"/>
          </p:nvPr>
        </p:nvSpPr>
        <p:spPr>
          <a:xfrm>
            <a:off x="919119" y="2765839"/>
            <a:ext cx="10353761" cy="1326321"/>
          </a:xfrm>
        </p:spPr>
        <p:txBody>
          <a:bodyPr>
            <a:normAutofit/>
          </a:bodyPr>
          <a:lstStyle/>
          <a:p>
            <a:r>
              <a:rPr lang="en-IN" sz="4800" dirty="0"/>
              <a:t>screenshots</a:t>
            </a:r>
          </a:p>
        </p:txBody>
      </p:sp>
    </p:spTree>
    <p:extLst>
      <p:ext uri="{BB962C8B-B14F-4D97-AF65-F5344CB8AC3E}">
        <p14:creationId xmlns:p14="http://schemas.microsoft.com/office/powerpoint/2010/main" val="22810908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065A4-B20A-0285-773A-D3A934A27D42}"/>
              </a:ext>
            </a:extLst>
          </p:cNvPr>
          <p:cNvSpPr>
            <a:spLocks noGrp="1"/>
          </p:cNvSpPr>
          <p:nvPr>
            <p:ph type="title"/>
          </p:nvPr>
        </p:nvSpPr>
        <p:spPr>
          <a:xfrm>
            <a:off x="913793" y="227525"/>
            <a:ext cx="10353761" cy="1326321"/>
          </a:xfrm>
        </p:spPr>
        <p:txBody>
          <a:bodyPr/>
          <a:lstStyle/>
          <a:p>
            <a:r>
              <a:rPr lang="en-IN" dirty="0"/>
              <a:t>User registration and login page</a:t>
            </a:r>
          </a:p>
        </p:txBody>
      </p:sp>
      <p:pic>
        <p:nvPicPr>
          <p:cNvPr id="5" name="Content Placeholder 4">
            <a:extLst>
              <a:ext uri="{FF2B5EF4-FFF2-40B4-BE49-F238E27FC236}">
                <a16:creationId xmlns:a16="http://schemas.microsoft.com/office/drawing/2014/main" id="{51E16194-DC36-CE78-8D52-C1D6CEFCEE7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991" b="4870"/>
          <a:stretch/>
        </p:blipFill>
        <p:spPr>
          <a:xfrm>
            <a:off x="71839" y="1924346"/>
            <a:ext cx="6024162" cy="3368233"/>
          </a:xfrm>
        </p:spPr>
      </p:pic>
      <p:pic>
        <p:nvPicPr>
          <p:cNvPr id="7" name="Picture 6">
            <a:extLst>
              <a:ext uri="{FF2B5EF4-FFF2-40B4-BE49-F238E27FC236}">
                <a16:creationId xmlns:a16="http://schemas.microsoft.com/office/drawing/2014/main" id="{3265EC77-3B69-D58C-3C16-7D96F4892C66}"/>
              </a:ext>
            </a:extLst>
          </p:cNvPr>
          <p:cNvPicPr>
            <a:picLocks noChangeAspect="1"/>
          </p:cNvPicPr>
          <p:nvPr/>
        </p:nvPicPr>
        <p:blipFill rotWithShape="1">
          <a:blip r:embed="rId3">
            <a:extLst>
              <a:ext uri="{28A0092B-C50C-407E-A947-70E740481C1C}">
                <a14:useLocalDpi xmlns:a14="http://schemas.microsoft.com/office/drawing/2010/main" val="0"/>
              </a:ext>
            </a:extLst>
          </a:blip>
          <a:srcRect t="4901" b="6446"/>
          <a:stretch/>
        </p:blipFill>
        <p:spPr>
          <a:xfrm>
            <a:off x="6167838" y="1924345"/>
            <a:ext cx="6024162" cy="3368233"/>
          </a:xfrm>
          <a:prstGeom prst="rect">
            <a:avLst/>
          </a:prstGeom>
        </p:spPr>
      </p:pic>
    </p:spTree>
    <p:extLst>
      <p:ext uri="{BB962C8B-B14F-4D97-AF65-F5344CB8AC3E}">
        <p14:creationId xmlns:p14="http://schemas.microsoft.com/office/powerpoint/2010/main" val="4250695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065A4-B20A-0285-773A-D3A934A27D42}"/>
              </a:ext>
            </a:extLst>
          </p:cNvPr>
          <p:cNvSpPr>
            <a:spLocks noGrp="1"/>
          </p:cNvSpPr>
          <p:nvPr>
            <p:ph type="title"/>
          </p:nvPr>
        </p:nvSpPr>
        <p:spPr>
          <a:xfrm>
            <a:off x="913795" y="223520"/>
            <a:ext cx="10353761" cy="1326321"/>
          </a:xfrm>
        </p:spPr>
        <p:txBody>
          <a:bodyPr/>
          <a:lstStyle/>
          <a:p>
            <a:r>
              <a:rPr lang="en-IN" dirty="0"/>
              <a:t>Reset password and email from urbanestate</a:t>
            </a:r>
          </a:p>
        </p:txBody>
      </p:sp>
      <p:pic>
        <p:nvPicPr>
          <p:cNvPr id="5" name="Content Placeholder 4">
            <a:extLst>
              <a:ext uri="{FF2B5EF4-FFF2-40B4-BE49-F238E27FC236}">
                <a16:creationId xmlns:a16="http://schemas.microsoft.com/office/drawing/2014/main" id="{19511759-8661-72E0-28CA-B1FD49D1263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4000" b="6434"/>
          <a:stretch/>
        </p:blipFill>
        <p:spPr>
          <a:xfrm>
            <a:off x="0" y="2065773"/>
            <a:ext cx="6096000" cy="3310128"/>
          </a:xfrm>
        </p:spPr>
      </p:pic>
      <p:pic>
        <p:nvPicPr>
          <p:cNvPr id="7" name="Picture 6">
            <a:extLst>
              <a:ext uri="{FF2B5EF4-FFF2-40B4-BE49-F238E27FC236}">
                <a16:creationId xmlns:a16="http://schemas.microsoft.com/office/drawing/2014/main" id="{6D6938CC-FB91-38ED-9958-75C57B989C33}"/>
              </a:ext>
            </a:extLst>
          </p:cNvPr>
          <p:cNvPicPr>
            <a:picLocks noChangeAspect="1"/>
          </p:cNvPicPr>
          <p:nvPr/>
        </p:nvPicPr>
        <p:blipFill rotWithShape="1">
          <a:blip r:embed="rId3">
            <a:extLst>
              <a:ext uri="{28A0092B-C50C-407E-A947-70E740481C1C}">
                <a14:useLocalDpi xmlns:a14="http://schemas.microsoft.com/office/drawing/2010/main" val="0"/>
              </a:ext>
            </a:extLst>
          </a:blip>
          <a:srcRect t="4402" b="11327"/>
          <a:stretch/>
        </p:blipFill>
        <p:spPr>
          <a:xfrm>
            <a:off x="6090676" y="2065774"/>
            <a:ext cx="6096000" cy="3310129"/>
          </a:xfrm>
          <a:prstGeom prst="rect">
            <a:avLst/>
          </a:prstGeom>
        </p:spPr>
      </p:pic>
    </p:spTree>
    <p:extLst>
      <p:ext uri="{BB962C8B-B14F-4D97-AF65-F5344CB8AC3E}">
        <p14:creationId xmlns:p14="http://schemas.microsoft.com/office/powerpoint/2010/main" val="6058749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065A4-B20A-0285-773A-D3A934A27D42}"/>
              </a:ext>
            </a:extLst>
          </p:cNvPr>
          <p:cNvSpPr>
            <a:spLocks noGrp="1"/>
          </p:cNvSpPr>
          <p:nvPr>
            <p:ph type="title"/>
          </p:nvPr>
        </p:nvSpPr>
        <p:spPr/>
        <p:txBody>
          <a:bodyPr/>
          <a:lstStyle/>
          <a:p>
            <a:r>
              <a:rPr lang="en-IN" dirty="0"/>
              <a:t>Dashboard after successful login</a:t>
            </a:r>
          </a:p>
        </p:txBody>
      </p:sp>
      <p:pic>
        <p:nvPicPr>
          <p:cNvPr id="5" name="Content Placeholder 4">
            <a:extLst>
              <a:ext uri="{FF2B5EF4-FFF2-40B4-BE49-F238E27FC236}">
                <a16:creationId xmlns:a16="http://schemas.microsoft.com/office/drawing/2014/main" id="{C331F74F-B809-4101-6862-73C60A03E4E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a:xfrm>
            <a:off x="2806171" y="2095500"/>
            <a:ext cx="6570133" cy="3695700"/>
          </a:xfrm>
        </p:spPr>
      </p:pic>
    </p:spTree>
    <p:extLst>
      <p:ext uri="{BB962C8B-B14F-4D97-AF65-F5344CB8AC3E}">
        <p14:creationId xmlns:p14="http://schemas.microsoft.com/office/powerpoint/2010/main" val="32641655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F3B7A-AA55-7675-EB31-F6797894585E}"/>
              </a:ext>
            </a:extLst>
          </p:cNvPr>
          <p:cNvSpPr>
            <a:spLocks noGrp="1"/>
          </p:cNvSpPr>
          <p:nvPr>
            <p:ph type="title"/>
          </p:nvPr>
        </p:nvSpPr>
        <p:spPr/>
        <p:txBody>
          <a:bodyPr/>
          <a:lstStyle/>
          <a:p>
            <a:r>
              <a:rPr lang="en-IN" dirty="0"/>
              <a:t>Property and owner details</a:t>
            </a:r>
          </a:p>
        </p:txBody>
      </p:sp>
      <p:pic>
        <p:nvPicPr>
          <p:cNvPr id="5" name="Content Placeholder 4">
            <a:extLst>
              <a:ext uri="{FF2B5EF4-FFF2-40B4-BE49-F238E27FC236}">
                <a16:creationId xmlns:a16="http://schemas.microsoft.com/office/drawing/2014/main" id="{9F0CA9DA-12AC-E384-2524-AD5BD5A7729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833" b="4164"/>
          <a:stretch/>
        </p:blipFill>
        <p:spPr>
          <a:xfrm>
            <a:off x="1" y="2210540"/>
            <a:ext cx="6019059" cy="3400148"/>
          </a:xfrm>
        </p:spPr>
      </p:pic>
      <p:pic>
        <p:nvPicPr>
          <p:cNvPr id="7" name="Picture 6">
            <a:extLst>
              <a:ext uri="{FF2B5EF4-FFF2-40B4-BE49-F238E27FC236}">
                <a16:creationId xmlns:a16="http://schemas.microsoft.com/office/drawing/2014/main" id="{C7C111AD-3772-EDEF-3481-12CE0006E0BA}"/>
              </a:ext>
            </a:extLst>
          </p:cNvPr>
          <p:cNvPicPr>
            <a:picLocks noChangeAspect="1"/>
          </p:cNvPicPr>
          <p:nvPr/>
        </p:nvPicPr>
        <p:blipFill rotWithShape="1">
          <a:blip r:embed="rId3">
            <a:extLst>
              <a:ext uri="{28A0092B-C50C-407E-A947-70E740481C1C}">
                <a14:useLocalDpi xmlns:a14="http://schemas.microsoft.com/office/drawing/2010/main" val="0"/>
              </a:ext>
            </a:extLst>
          </a:blip>
          <a:srcRect t="4293" b="4999"/>
          <a:stretch/>
        </p:blipFill>
        <p:spPr>
          <a:xfrm>
            <a:off x="6116715" y="2210540"/>
            <a:ext cx="6019059" cy="3400148"/>
          </a:xfrm>
          <a:prstGeom prst="rect">
            <a:avLst/>
          </a:prstGeom>
        </p:spPr>
      </p:pic>
    </p:spTree>
    <p:extLst>
      <p:ext uri="{BB962C8B-B14F-4D97-AF65-F5344CB8AC3E}">
        <p14:creationId xmlns:p14="http://schemas.microsoft.com/office/powerpoint/2010/main" val="19540980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EAEB9-C0C3-D441-8F17-64689B5F5EA7}"/>
              </a:ext>
            </a:extLst>
          </p:cNvPr>
          <p:cNvSpPr>
            <a:spLocks noGrp="1"/>
          </p:cNvSpPr>
          <p:nvPr>
            <p:ph type="title"/>
          </p:nvPr>
        </p:nvSpPr>
        <p:spPr/>
        <p:txBody>
          <a:bodyPr/>
          <a:lstStyle/>
          <a:p>
            <a:r>
              <a:rPr lang="en-IN" dirty="0"/>
              <a:t>Points to be discussed</a:t>
            </a:r>
          </a:p>
        </p:txBody>
      </p:sp>
      <p:grpSp>
        <p:nvGrpSpPr>
          <p:cNvPr id="3" name="Graphic 3">
            <a:extLst>
              <a:ext uri="{FF2B5EF4-FFF2-40B4-BE49-F238E27FC236}">
                <a16:creationId xmlns:a16="http://schemas.microsoft.com/office/drawing/2014/main" id="{4456E572-106E-9C39-4DCA-50DE334206FC}"/>
              </a:ext>
            </a:extLst>
          </p:cNvPr>
          <p:cNvGrpSpPr/>
          <p:nvPr/>
        </p:nvGrpSpPr>
        <p:grpSpPr>
          <a:xfrm rot="21305829" flipH="1">
            <a:off x="427239" y="2914882"/>
            <a:ext cx="1389702" cy="1123553"/>
            <a:chOff x="8338752" y="1211990"/>
            <a:chExt cx="3851961" cy="3114252"/>
          </a:xfrm>
        </p:grpSpPr>
        <p:sp>
          <p:nvSpPr>
            <p:cNvPr id="4" name="Freeform: Shape 83">
              <a:extLst>
                <a:ext uri="{FF2B5EF4-FFF2-40B4-BE49-F238E27FC236}">
                  <a16:creationId xmlns:a16="http://schemas.microsoft.com/office/drawing/2014/main" id="{05D4CB20-C3E8-E3DB-F25E-11827308D8C8}"/>
                </a:ext>
              </a:extLst>
            </p:cNvPr>
            <p:cNvSpPr/>
            <p:nvPr/>
          </p:nvSpPr>
          <p:spPr>
            <a:xfrm>
              <a:off x="8338752" y="1211990"/>
              <a:ext cx="3831088" cy="3114252"/>
            </a:xfrm>
            <a:custGeom>
              <a:avLst/>
              <a:gdLst>
                <a:gd name="connsiteX0" fmla="*/ 3817888 w 3831088"/>
                <a:gd name="connsiteY0" fmla="*/ 722004 h 3114252"/>
                <a:gd name="connsiteX1" fmla="*/ 3452269 w 3831088"/>
                <a:gd name="connsiteY1" fmla="*/ 280008 h 3114252"/>
                <a:gd name="connsiteX2" fmla="*/ 2264893 w 3831088"/>
                <a:gd name="connsiteY2" fmla="*/ 2082 h 3114252"/>
                <a:gd name="connsiteX3" fmla="*/ 1600132 w 3831088"/>
                <a:gd name="connsiteY3" fmla="*/ 195852 h 3114252"/>
                <a:gd name="connsiteX4" fmla="*/ 1027306 w 3831088"/>
                <a:gd name="connsiteY4" fmla="*/ 642091 h 3114252"/>
                <a:gd name="connsiteX5" fmla="*/ 513884 w 3831088"/>
                <a:gd name="connsiteY5" fmla="*/ 1130054 h 3114252"/>
                <a:gd name="connsiteX6" fmla="*/ 66231 w 3831088"/>
                <a:gd name="connsiteY6" fmla="*/ 1725510 h 3114252"/>
                <a:gd name="connsiteX7" fmla="*/ 25921 w 3831088"/>
                <a:gd name="connsiteY7" fmla="*/ 2132146 h 3114252"/>
                <a:gd name="connsiteX8" fmla="*/ 907790 w 3831088"/>
                <a:gd name="connsiteY8" fmla="*/ 2922787 h 3114252"/>
                <a:gd name="connsiteX9" fmla="*/ 1745106 w 3831088"/>
                <a:gd name="connsiteY9" fmla="*/ 3109486 h 3114252"/>
                <a:gd name="connsiteX10" fmla="*/ 2197710 w 3831088"/>
                <a:gd name="connsiteY10" fmla="*/ 2873283 h 3114252"/>
                <a:gd name="connsiteX11" fmla="*/ 2551306 w 3831088"/>
                <a:gd name="connsiteY11" fmla="*/ 2477255 h 3114252"/>
                <a:gd name="connsiteX12" fmla="*/ 3064728 w 3831088"/>
                <a:gd name="connsiteY12" fmla="*/ 1989293 h 3114252"/>
                <a:gd name="connsiteX13" fmla="*/ 3629068 w 3831088"/>
                <a:gd name="connsiteY13" fmla="*/ 1458898 h 3114252"/>
                <a:gd name="connsiteX14" fmla="*/ 3817888 w 3831088"/>
                <a:gd name="connsiteY14" fmla="*/ 1005588 h 3114252"/>
                <a:gd name="connsiteX15" fmla="*/ 3817888 w 3831088"/>
                <a:gd name="connsiteY15" fmla="*/ 722004 h 3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31088" h="3114252">
                  <a:moveTo>
                    <a:pt x="3817888" y="722004"/>
                  </a:moveTo>
                  <a:cubicBezTo>
                    <a:pt x="3782528" y="565714"/>
                    <a:pt x="3521574" y="325976"/>
                    <a:pt x="3452269" y="280008"/>
                  </a:cubicBezTo>
                  <a:cubicBezTo>
                    <a:pt x="3124839" y="63607"/>
                    <a:pt x="2569693" y="-14184"/>
                    <a:pt x="2264893" y="2082"/>
                  </a:cubicBezTo>
                  <a:cubicBezTo>
                    <a:pt x="2037176" y="14104"/>
                    <a:pt x="1734498" y="94724"/>
                    <a:pt x="1600132" y="195852"/>
                  </a:cubicBezTo>
                  <a:cubicBezTo>
                    <a:pt x="1465765" y="296981"/>
                    <a:pt x="1179352" y="499238"/>
                    <a:pt x="1027306" y="642091"/>
                  </a:cubicBezTo>
                  <a:cubicBezTo>
                    <a:pt x="875259" y="784944"/>
                    <a:pt x="615719" y="1020439"/>
                    <a:pt x="513884" y="1130054"/>
                  </a:cubicBezTo>
                  <a:cubicBezTo>
                    <a:pt x="419827" y="1231182"/>
                    <a:pt x="105127" y="1612359"/>
                    <a:pt x="66231" y="1725510"/>
                  </a:cubicBezTo>
                  <a:cubicBezTo>
                    <a:pt x="20263" y="1859169"/>
                    <a:pt x="-32776" y="2005558"/>
                    <a:pt x="25921" y="2132146"/>
                  </a:cubicBezTo>
                  <a:cubicBezTo>
                    <a:pt x="168774" y="2511201"/>
                    <a:pt x="751501" y="2843581"/>
                    <a:pt x="907790" y="2922787"/>
                  </a:cubicBezTo>
                  <a:cubicBezTo>
                    <a:pt x="1086002" y="3012600"/>
                    <a:pt x="1487688" y="3140602"/>
                    <a:pt x="1745106" y="3109486"/>
                  </a:cubicBezTo>
                  <a:cubicBezTo>
                    <a:pt x="1995453" y="3079076"/>
                    <a:pt x="2046370" y="3016843"/>
                    <a:pt x="2197710" y="2873283"/>
                  </a:cubicBezTo>
                  <a:cubicBezTo>
                    <a:pt x="2349049" y="2729723"/>
                    <a:pt x="2399967" y="2662540"/>
                    <a:pt x="2551306" y="2477255"/>
                  </a:cubicBezTo>
                  <a:cubicBezTo>
                    <a:pt x="2702645" y="2291971"/>
                    <a:pt x="2904902" y="2089714"/>
                    <a:pt x="3064728" y="1989293"/>
                  </a:cubicBezTo>
                  <a:cubicBezTo>
                    <a:pt x="3224553" y="1888164"/>
                    <a:pt x="3471363" y="1666106"/>
                    <a:pt x="3629068" y="1458898"/>
                  </a:cubicBezTo>
                  <a:cubicBezTo>
                    <a:pt x="3755654" y="1293415"/>
                    <a:pt x="3817888" y="1005588"/>
                    <a:pt x="3817888" y="1005588"/>
                  </a:cubicBezTo>
                  <a:cubicBezTo>
                    <a:pt x="3817888" y="1005588"/>
                    <a:pt x="3847589" y="852127"/>
                    <a:pt x="3817888" y="722004"/>
                  </a:cubicBezTo>
                  <a:close/>
                </a:path>
              </a:pathLst>
            </a:custGeom>
            <a:solidFill>
              <a:srgbClr val="000000"/>
            </a:solidFill>
            <a:ln w="7072" cap="flat">
              <a:noFill/>
              <a:prstDash val="solid"/>
              <a:miter/>
            </a:ln>
          </p:spPr>
          <p:txBody>
            <a:bodyPr rtlCol="0" anchor="ctr"/>
            <a:lstStyle/>
            <a:p>
              <a:endParaRPr lang="en-US"/>
            </a:p>
          </p:txBody>
        </p:sp>
        <p:sp>
          <p:nvSpPr>
            <p:cNvPr id="5" name="Freeform: Shape 84">
              <a:extLst>
                <a:ext uri="{FF2B5EF4-FFF2-40B4-BE49-F238E27FC236}">
                  <a16:creationId xmlns:a16="http://schemas.microsoft.com/office/drawing/2014/main" id="{4D4038DA-7D4E-5622-13A3-3A95F0871B82}"/>
                </a:ext>
              </a:extLst>
            </p:cNvPr>
            <p:cNvSpPr/>
            <p:nvPr/>
          </p:nvSpPr>
          <p:spPr>
            <a:xfrm>
              <a:off x="8338752" y="1947152"/>
              <a:ext cx="1882301" cy="1882825"/>
            </a:xfrm>
            <a:custGeom>
              <a:avLst/>
              <a:gdLst>
                <a:gd name="connsiteX0" fmla="*/ 1040743 w 1882301"/>
                <a:gd name="connsiteY0" fmla="*/ 1158660 h 1882825"/>
                <a:gd name="connsiteX1" fmla="*/ 1544970 w 1882301"/>
                <a:gd name="connsiteY1" fmla="*/ 517237 h 1882825"/>
                <a:gd name="connsiteX2" fmla="*/ 1882302 w 1882301"/>
                <a:gd name="connsiteY2" fmla="*/ 8765 h 1882825"/>
                <a:gd name="connsiteX3" fmla="*/ 1492638 w 1882301"/>
                <a:gd name="connsiteY3" fmla="*/ 143839 h 1882825"/>
                <a:gd name="connsiteX4" fmla="*/ 1486981 w 1882301"/>
                <a:gd name="connsiteY4" fmla="*/ 149497 h 1882825"/>
                <a:gd name="connsiteX5" fmla="*/ 1482030 w 1882301"/>
                <a:gd name="connsiteY5" fmla="*/ 143132 h 1882825"/>
                <a:gd name="connsiteX6" fmla="*/ 915569 w 1882301"/>
                <a:gd name="connsiteY6" fmla="*/ 12301 h 1882825"/>
                <a:gd name="connsiteX7" fmla="*/ 513884 w 1882301"/>
                <a:gd name="connsiteY7" fmla="*/ 395600 h 1882825"/>
                <a:gd name="connsiteX8" fmla="*/ 66231 w 1882301"/>
                <a:gd name="connsiteY8" fmla="*/ 991056 h 1882825"/>
                <a:gd name="connsiteX9" fmla="*/ 25921 w 1882301"/>
                <a:gd name="connsiteY9" fmla="*/ 1397692 h 1882825"/>
                <a:gd name="connsiteX10" fmla="*/ 375274 w 1882301"/>
                <a:gd name="connsiteY10" fmla="*/ 1727950 h 1882825"/>
                <a:gd name="connsiteX11" fmla="*/ 673710 w 1882301"/>
                <a:gd name="connsiteY11" fmla="*/ 1882826 h 1882825"/>
                <a:gd name="connsiteX12" fmla="*/ 937492 w 1882301"/>
                <a:gd name="connsiteY12" fmla="*/ 1276762 h 1882825"/>
                <a:gd name="connsiteX13" fmla="*/ 1040743 w 1882301"/>
                <a:gd name="connsiteY13" fmla="*/ 1158660 h 1882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2301" h="1882825">
                  <a:moveTo>
                    <a:pt x="1040743" y="1158660"/>
                  </a:moveTo>
                  <a:cubicBezTo>
                    <a:pt x="1044986" y="1153710"/>
                    <a:pt x="1503246" y="603514"/>
                    <a:pt x="1544970" y="517237"/>
                  </a:cubicBezTo>
                  <a:cubicBezTo>
                    <a:pt x="1584573" y="435202"/>
                    <a:pt x="1839162" y="70998"/>
                    <a:pt x="1882302" y="8765"/>
                  </a:cubicBezTo>
                  <a:cubicBezTo>
                    <a:pt x="1718233" y="-28716"/>
                    <a:pt x="1580330" y="61098"/>
                    <a:pt x="1492638" y="143839"/>
                  </a:cubicBezTo>
                  <a:lnTo>
                    <a:pt x="1486981" y="149497"/>
                  </a:lnTo>
                  <a:lnTo>
                    <a:pt x="1482030" y="143132"/>
                  </a:lnTo>
                  <a:cubicBezTo>
                    <a:pt x="1443135" y="87971"/>
                    <a:pt x="1063373" y="29981"/>
                    <a:pt x="915569" y="12301"/>
                  </a:cubicBezTo>
                  <a:cubicBezTo>
                    <a:pt x="769888" y="147375"/>
                    <a:pt x="593796" y="310029"/>
                    <a:pt x="513884" y="395600"/>
                  </a:cubicBezTo>
                  <a:cubicBezTo>
                    <a:pt x="419827" y="496728"/>
                    <a:pt x="105127" y="877905"/>
                    <a:pt x="66231" y="991056"/>
                  </a:cubicBezTo>
                  <a:cubicBezTo>
                    <a:pt x="20263" y="1124715"/>
                    <a:pt x="-32776" y="1271104"/>
                    <a:pt x="25921" y="1397692"/>
                  </a:cubicBezTo>
                  <a:cubicBezTo>
                    <a:pt x="84618" y="1524279"/>
                    <a:pt x="257173" y="1655817"/>
                    <a:pt x="375274" y="1727950"/>
                  </a:cubicBezTo>
                  <a:cubicBezTo>
                    <a:pt x="455894" y="1777454"/>
                    <a:pt x="563388" y="1831908"/>
                    <a:pt x="673710" y="1882826"/>
                  </a:cubicBezTo>
                  <a:cubicBezTo>
                    <a:pt x="702704" y="1725122"/>
                    <a:pt x="896475" y="1331216"/>
                    <a:pt x="937492" y="1276762"/>
                  </a:cubicBezTo>
                  <a:cubicBezTo>
                    <a:pt x="979923" y="1220186"/>
                    <a:pt x="1040035" y="1159368"/>
                    <a:pt x="1040743" y="1158660"/>
                  </a:cubicBezTo>
                  <a:close/>
                </a:path>
              </a:pathLst>
            </a:custGeom>
            <a:solidFill>
              <a:schemeClr val="accent5"/>
            </a:solidFill>
            <a:ln w="7072" cap="flat">
              <a:noFill/>
              <a:prstDash val="solid"/>
              <a:miter/>
            </a:ln>
          </p:spPr>
          <p:txBody>
            <a:bodyPr rtlCol="0" anchor="ctr"/>
            <a:lstStyle/>
            <a:p>
              <a:endParaRPr lang="en-US"/>
            </a:p>
          </p:txBody>
        </p:sp>
        <p:sp>
          <p:nvSpPr>
            <p:cNvPr id="6" name="Freeform: Shape 85">
              <a:extLst>
                <a:ext uri="{FF2B5EF4-FFF2-40B4-BE49-F238E27FC236}">
                  <a16:creationId xmlns:a16="http://schemas.microsoft.com/office/drawing/2014/main" id="{7D1CF79E-A236-E11B-01FB-1740228B54E2}"/>
                </a:ext>
              </a:extLst>
            </p:cNvPr>
            <p:cNvSpPr/>
            <p:nvPr/>
          </p:nvSpPr>
          <p:spPr>
            <a:xfrm>
              <a:off x="9018827" y="1959453"/>
              <a:ext cx="2123698" cy="2134891"/>
            </a:xfrm>
            <a:custGeom>
              <a:avLst/>
              <a:gdLst>
                <a:gd name="connsiteX0" fmla="*/ 1260924 w 2123698"/>
                <a:gd name="connsiteY0" fmla="*/ 313286 h 2134891"/>
                <a:gd name="connsiteX1" fmla="*/ 1253852 w 2123698"/>
                <a:gd name="connsiteY1" fmla="*/ 310458 h 2134891"/>
                <a:gd name="connsiteX2" fmla="*/ 1256681 w 2123698"/>
                <a:gd name="connsiteY2" fmla="*/ 303386 h 2134891"/>
                <a:gd name="connsiteX3" fmla="*/ 1261631 w 2123698"/>
                <a:gd name="connsiteY3" fmla="*/ 292071 h 2134891"/>
                <a:gd name="connsiteX4" fmla="*/ 1292041 w 2123698"/>
                <a:gd name="connsiteY4" fmla="*/ 71426 h 2134891"/>
                <a:gd name="connsiteX5" fmla="*/ 1216371 w 2123698"/>
                <a:gd name="connsiteY5" fmla="*/ 0 h 2134891"/>
                <a:gd name="connsiteX6" fmla="*/ 877626 w 2123698"/>
                <a:gd name="connsiteY6" fmla="*/ 510593 h 2134891"/>
                <a:gd name="connsiteX7" fmla="*/ 371276 w 2123698"/>
                <a:gd name="connsiteY7" fmla="*/ 1155553 h 2134891"/>
                <a:gd name="connsiteX8" fmla="*/ 268733 w 2123698"/>
                <a:gd name="connsiteY8" fmla="*/ 1272239 h 2134891"/>
                <a:gd name="connsiteX9" fmla="*/ 7072 w 2123698"/>
                <a:gd name="connsiteY9" fmla="*/ 1874060 h 2134891"/>
                <a:gd name="connsiteX10" fmla="*/ 0 w 2123698"/>
                <a:gd name="connsiteY10" fmla="*/ 1872646 h 2134891"/>
                <a:gd name="connsiteX11" fmla="*/ 438459 w 2123698"/>
                <a:gd name="connsiteY11" fmla="*/ 2050151 h 2134891"/>
                <a:gd name="connsiteX12" fmla="*/ 1079883 w 2123698"/>
                <a:gd name="connsiteY12" fmla="*/ 2116627 h 2134891"/>
                <a:gd name="connsiteX13" fmla="*/ 1440551 w 2123698"/>
                <a:gd name="connsiteY13" fmla="*/ 1869110 h 2134891"/>
                <a:gd name="connsiteX14" fmla="*/ 2023985 w 2123698"/>
                <a:gd name="connsiteY14" fmla="*/ 988655 h 2134891"/>
                <a:gd name="connsiteX15" fmla="*/ 2123699 w 2123698"/>
                <a:gd name="connsiteY15" fmla="*/ 858532 h 2134891"/>
                <a:gd name="connsiteX16" fmla="*/ 1260924 w 2123698"/>
                <a:gd name="connsiteY16" fmla="*/ 313286 h 21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23698" h="2134891">
                  <a:moveTo>
                    <a:pt x="1260924" y="313286"/>
                  </a:moveTo>
                  <a:lnTo>
                    <a:pt x="1253852" y="310458"/>
                  </a:lnTo>
                  <a:lnTo>
                    <a:pt x="1256681" y="303386"/>
                  </a:lnTo>
                  <a:cubicBezTo>
                    <a:pt x="1258095" y="300557"/>
                    <a:pt x="1259510" y="297021"/>
                    <a:pt x="1261631" y="292071"/>
                  </a:cubicBezTo>
                  <a:cubicBezTo>
                    <a:pt x="1278604" y="253175"/>
                    <a:pt x="1324571" y="148510"/>
                    <a:pt x="1292041" y="71426"/>
                  </a:cubicBezTo>
                  <a:cubicBezTo>
                    <a:pt x="1278604" y="39603"/>
                    <a:pt x="1253145" y="15558"/>
                    <a:pt x="1216371" y="0"/>
                  </a:cubicBezTo>
                  <a:cubicBezTo>
                    <a:pt x="1183840" y="46675"/>
                    <a:pt x="916521" y="428559"/>
                    <a:pt x="877626" y="510593"/>
                  </a:cubicBezTo>
                  <a:cubicBezTo>
                    <a:pt x="835194" y="598992"/>
                    <a:pt x="389663" y="1132922"/>
                    <a:pt x="371276" y="1155553"/>
                  </a:cubicBezTo>
                  <a:cubicBezTo>
                    <a:pt x="370568" y="1156967"/>
                    <a:pt x="310457" y="1216371"/>
                    <a:pt x="268733" y="1272239"/>
                  </a:cubicBezTo>
                  <a:cubicBezTo>
                    <a:pt x="228423" y="1325986"/>
                    <a:pt x="35360" y="1718478"/>
                    <a:pt x="7072" y="1874060"/>
                  </a:cubicBezTo>
                  <a:lnTo>
                    <a:pt x="0" y="1872646"/>
                  </a:lnTo>
                  <a:cubicBezTo>
                    <a:pt x="169018" y="1950437"/>
                    <a:pt x="342988" y="2020449"/>
                    <a:pt x="438459" y="2050151"/>
                  </a:cubicBezTo>
                  <a:cubicBezTo>
                    <a:pt x="606771" y="2103191"/>
                    <a:pt x="894599" y="2166838"/>
                    <a:pt x="1079883" y="2116627"/>
                  </a:cubicBezTo>
                  <a:cubicBezTo>
                    <a:pt x="1168989" y="2092583"/>
                    <a:pt x="1310427" y="1991454"/>
                    <a:pt x="1440551" y="1869110"/>
                  </a:cubicBezTo>
                  <a:cubicBezTo>
                    <a:pt x="1695140" y="1628664"/>
                    <a:pt x="1879010" y="1207885"/>
                    <a:pt x="2023985" y="988655"/>
                  </a:cubicBezTo>
                  <a:cubicBezTo>
                    <a:pt x="2050859" y="947638"/>
                    <a:pt x="2084803" y="903792"/>
                    <a:pt x="2123699" y="858532"/>
                  </a:cubicBezTo>
                  <a:cubicBezTo>
                    <a:pt x="2034593" y="741138"/>
                    <a:pt x="1751716" y="490792"/>
                    <a:pt x="1260924" y="313286"/>
                  </a:cubicBezTo>
                  <a:close/>
                </a:path>
              </a:pathLst>
            </a:custGeom>
            <a:solidFill>
              <a:schemeClr val="accent5"/>
            </a:solidFill>
            <a:ln w="7072" cap="flat">
              <a:noFill/>
              <a:prstDash val="solid"/>
              <a:miter/>
            </a:ln>
          </p:spPr>
          <p:txBody>
            <a:bodyPr rtlCol="0" anchor="ctr"/>
            <a:lstStyle/>
            <a:p>
              <a:endParaRPr lang="en-US"/>
            </a:p>
          </p:txBody>
        </p:sp>
        <p:sp>
          <p:nvSpPr>
            <p:cNvPr id="7" name="Freeform: Shape 86">
              <a:extLst>
                <a:ext uri="{FF2B5EF4-FFF2-40B4-BE49-F238E27FC236}">
                  <a16:creationId xmlns:a16="http://schemas.microsoft.com/office/drawing/2014/main" id="{08709932-634E-2153-EC88-B8E743254777}"/>
                </a:ext>
              </a:extLst>
            </p:cNvPr>
            <p:cNvSpPr/>
            <p:nvPr/>
          </p:nvSpPr>
          <p:spPr>
            <a:xfrm>
              <a:off x="9256172" y="2170520"/>
              <a:ext cx="815663" cy="1058343"/>
            </a:xfrm>
            <a:custGeom>
              <a:avLst/>
              <a:gdLst>
                <a:gd name="connsiteX0" fmla="*/ 123323 w 815663"/>
                <a:gd name="connsiteY0" fmla="*/ 935292 h 1058343"/>
                <a:gd name="connsiteX1" fmla="*/ 627551 w 815663"/>
                <a:gd name="connsiteY1" fmla="*/ 293869 h 1058343"/>
                <a:gd name="connsiteX2" fmla="*/ 815664 w 815663"/>
                <a:gd name="connsiteY2" fmla="*/ 1798 h 1058343"/>
                <a:gd name="connsiteX3" fmla="*/ 263346 w 815663"/>
                <a:gd name="connsiteY3" fmla="*/ 411970 h 1058343"/>
                <a:gd name="connsiteX4" fmla="*/ 16536 w 815663"/>
                <a:gd name="connsiteY4" fmla="*/ 1058344 h 1058343"/>
                <a:gd name="connsiteX5" fmla="*/ 20072 w 815663"/>
                <a:gd name="connsiteY5" fmla="*/ 1053393 h 1058343"/>
                <a:gd name="connsiteX6" fmla="*/ 123323 w 815663"/>
                <a:gd name="connsiteY6" fmla="*/ 935292 h 1058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5663" h="1058343">
                  <a:moveTo>
                    <a:pt x="123323" y="935292"/>
                  </a:moveTo>
                  <a:cubicBezTo>
                    <a:pt x="127566" y="930342"/>
                    <a:pt x="585826" y="380146"/>
                    <a:pt x="627551" y="293869"/>
                  </a:cubicBezTo>
                  <a:cubicBezTo>
                    <a:pt x="648766" y="249316"/>
                    <a:pt x="735044" y="119899"/>
                    <a:pt x="815664" y="1798"/>
                  </a:cubicBezTo>
                  <a:cubicBezTo>
                    <a:pt x="696149" y="-19418"/>
                    <a:pt x="464189" y="148894"/>
                    <a:pt x="263346" y="411970"/>
                  </a:cubicBezTo>
                  <a:cubicBezTo>
                    <a:pt x="58968" y="679289"/>
                    <a:pt x="-42160" y="952972"/>
                    <a:pt x="16536" y="1058344"/>
                  </a:cubicBezTo>
                  <a:cubicBezTo>
                    <a:pt x="17951" y="1056222"/>
                    <a:pt x="19365" y="1054808"/>
                    <a:pt x="20072" y="1053393"/>
                  </a:cubicBezTo>
                  <a:cubicBezTo>
                    <a:pt x="62504" y="996111"/>
                    <a:pt x="122615" y="935999"/>
                    <a:pt x="123323" y="935292"/>
                  </a:cubicBezTo>
                  <a:close/>
                </a:path>
              </a:pathLst>
            </a:custGeom>
            <a:solidFill>
              <a:schemeClr val="accent5">
                <a:lumMod val="75000"/>
              </a:schemeClr>
            </a:solidFill>
            <a:ln w="7072" cap="flat">
              <a:noFill/>
              <a:prstDash val="solid"/>
              <a:miter/>
            </a:ln>
          </p:spPr>
          <p:txBody>
            <a:bodyPr rtlCol="0" anchor="ctr"/>
            <a:lstStyle/>
            <a:p>
              <a:endParaRPr lang="en-US" dirty="0"/>
            </a:p>
          </p:txBody>
        </p:sp>
        <p:sp>
          <p:nvSpPr>
            <p:cNvPr id="8" name="Freeform: Shape 87">
              <a:extLst>
                <a:ext uri="{FF2B5EF4-FFF2-40B4-BE49-F238E27FC236}">
                  <a16:creationId xmlns:a16="http://schemas.microsoft.com/office/drawing/2014/main" id="{CCE94DF7-939B-8D0D-A191-BA1DE5A17C07}"/>
                </a:ext>
              </a:extLst>
            </p:cNvPr>
            <p:cNvSpPr/>
            <p:nvPr/>
          </p:nvSpPr>
          <p:spPr>
            <a:xfrm>
              <a:off x="9281195" y="2175854"/>
              <a:ext cx="868199" cy="1097283"/>
            </a:xfrm>
            <a:custGeom>
              <a:avLst/>
              <a:gdLst>
                <a:gd name="connsiteX0" fmla="*/ 14144 w 868199"/>
                <a:gd name="connsiteY0" fmla="*/ 1079176 h 1097283"/>
                <a:gd name="connsiteX1" fmla="*/ 604650 w 868199"/>
                <a:gd name="connsiteY1" fmla="*/ 685270 h 1097283"/>
                <a:gd name="connsiteX2" fmla="*/ 828829 w 868199"/>
                <a:gd name="connsiteY2" fmla="*/ 12022 h 1097283"/>
                <a:gd name="connsiteX3" fmla="*/ 805493 w 868199"/>
                <a:gd name="connsiteY3" fmla="*/ 0 h 1097283"/>
                <a:gd name="connsiteX4" fmla="*/ 615258 w 868199"/>
                <a:gd name="connsiteY4" fmla="*/ 294899 h 1097283"/>
                <a:gd name="connsiteX5" fmla="*/ 108908 w 868199"/>
                <a:gd name="connsiteY5" fmla="*/ 939859 h 1097283"/>
                <a:gd name="connsiteX6" fmla="*/ 6365 w 868199"/>
                <a:gd name="connsiteY6" fmla="*/ 1056546 h 1097283"/>
                <a:gd name="connsiteX7" fmla="*/ 0 w 868199"/>
                <a:gd name="connsiteY7" fmla="*/ 1065739 h 1097283"/>
                <a:gd name="connsiteX8" fmla="*/ 14144 w 868199"/>
                <a:gd name="connsiteY8" fmla="*/ 1079176 h 1097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8199" h="1097283">
                  <a:moveTo>
                    <a:pt x="14144" y="1079176"/>
                  </a:moveTo>
                  <a:cubicBezTo>
                    <a:pt x="115272" y="1156260"/>
                    <a:pt x="379762" y="980169"/>
                    <a:pt x="604650" y="685270"/>
                  </a:cubicBezTo>
                  <a:cubicBezTo>
                    <a:pt x="829536" y="390370"/>
                    <a:pt x="929958" y="89106"/>
                    <a:pt x="828829" y="12022"/>
                  </a:cubicBezTo>
                  <a:cubicBezTo>
                    <a:pt x="821757" y="6365"/>
                    <a:pt x="813979" y="2829"/>
                    <a:pt x="805493" y="0"/>
                  </a:cubicBezTo>
                  <a:cubicBezTo>
                    <a:pt x="724165" y="118808"/>
                    <a:pt x="636473" y="250346"/>
                    <a:pt x="615258" y="294899"/>
                  </a:cubicBezTo>
                  <a:cubicBezTo>
                    <a:pt x="572826" y="383298"/>
                    <a:pt x="127295" y="917229"/>
                    <a:pt x="108908" y="939859"/>
                  </a:cubicBezTo>
                  <a:cubicBezTo>
                    <a:pt x="108200" y="941273"/>
                    <a:pt x="48089" y="1000677"/>
                    <a:pt x="6365" y="1056546"/>
                  </a:cubicBezTo>
                  <a:cubicBezTo>
                    <a:pt x="4243" y="1058667"/>
                    <a:pt x="2121" y="1062203"/>
                    <a:pt x="0" y="1065739"/>
                  </a:cubicBezTo>
                  <a:cubicBezTo>
                    <a:pt x="4243" y="1070690"/>
                    <a:pt x="8486" y="1075640"/>
                    <a:pt x="14144" y="1079176"/>
                  </a:cubicBezTo>
                  <a:close/>
                </a:path>
              </a:pathLst>
            </a:custGeom>
            <a:solidFill>
              <a:schemeClr val="accent5">
                <a:lumMod val="75000"/>
              </a:schemeClr>
            </a:solidFill>
            <a:ln w="7072" cap="flat">
              <a:noFill/>
              <a:prstDash val="solid"/>
              <a:miter/>
            </a:ln>
          </p:spPr>
          <p:txBody>
            <a:bodyPr rtlCol="0" anchor="ctr"/>
            <a:lstStyle/>
            <a:p>
              <a:endParaRPr lang="en-US"/>
            </a:p>
          </p:txBody>
        </p:sp>
        <p:sp>
          <p:nvSpPr>
            <p:cNvPr id="9" name="Freeform: Shape 88">
              <a:extLst>
                <a:ext uri="{FF2B5EF4-FFF2-40B4-BE49-F238E27FC236}">
                  <a16:creationId xmlns:a16="http://schemas.microsoft.com/office/drawing/2014/main" id="{0403D178-CC9C-4B6B-696E-476805E6D820}"/>
                </a:ext>
              </a:extLst>
            </p:cNvPr>
            <p:cNvSpPr/>
            <p:nvPr/>
          </p:nvSpPr>
          <p:spPr>
            <a:xfrm>
              <a:off x="9267758" y="1211990"/>
              <a:ext cx="2922955" cy="1595386"/>
            </a:xfrm>
            <a:custGeom>
              <a:avLst/>
              <a:gdLst>
                <a:gd name="connsiteX0" fmla="*/ 2888882 w 2922955"/>
                <a:gd name="connsiteY0" fmla="*/ 722004 h 1595386"/>
                <a:gd name="connsiteX1" fmla="*/ 2523264 w 2922955"/>
                <a:gd name="connsiteY1" fmla="*/ 280008 h 1595386"/>
                <a:gd name="connsiteX2" fmla="*/ 1335887 w 2922955"/>
                <a:gd name="connsiteY2" fmla="*/ 2082 h 1595386"/>
                <a:gd name="connsiteX3" fmla="*/ 671126 w 2922955"/>
                <a:gd name="connsiteY3" fmla="*/ 195852 h 1595386"/>
                <a:gd name="connsiteX4" fmla="*/ 98300 w 2922955"/>
                <a:gd name="connsiteY4" fmla="*/ 642091 h 1595386"/>
                <a:gd name="connsiteX5" fmla="*/ 0 w 2922955"/>
                <a:gd name="connsiteY5" fmla="*/ 734026 h 1595386"/>
                <a:gd name="connsiteX6" fmla="*/ 559389 w 2922955"/>
                <a:gd name="connsiteY6" fmla="*/ 863442 h 1595386"/>
                <a:gd name="connsiteX7" fmla="*/ 967440 w 2922955"/>
                <a:gd name="connsiteY7" fmla="*/ 732612 h 1595386"/>
                <a:gd name="connsiteX8" fmla="*/ 968147 w 2922955"/>
                <a:gd name="connsiteY8" fmla="*/ 732612 h 1595386"/>
                <a:gd name="connsiteX9" fmla="*/ 1057253 w 2922955"/>
                <a:gd name="connsiteY9" fmla="*/ 813939 h 1595386"/>
                <a:gd name="connsiteX10" fmla="*/ 1026136 w 2922955"/>
                <a:gd name="connsiteY10" fmla="*/ 1045898 h 1595386"/>
                <a:gd name="connsiteX11" fmla="*/ 1024722 w 2922955"/>
                <a:gd name="connsiteY11" fmla="*/ 1050141 h 1595386"/>
                <a:gd name="connsiteX12" fmla="*/ 1884668 w 2922955"/>
                <a:gd name="connsiteY12" fmla="*/ 1595386 h 1595386"/>
                <a:gd name="connsiteX13" fmla="*/ 2581960 w 2922955"/>
                <a:gd name="connsiteY13" fmla="*/ 1103888 h 1595386"/>
                <a:gd name="connsiteX14" fmla="*/ 2888882 w 2922955"/>
                <a:gd name="connsiteY14" fmla="*/ 722004 h 159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2955" h="1595386">
                  <a:moveTo>
                    <a:pt x="2888882" y="722004"/>
                  </a:moveTo>
                  <a:cubicBezTo>
                    <a:pt x="2853522" y="565714"/>
                    <a:pt x="2592568" y="325976"/>
                    <a:pt x="2523264" y="280008"/>
                  </a:cubicBezTo>
                  <a:cubicBezTo>
                    <a:pt x="2195833" y="63607"/>
                    <a:pt x="1640687" y="-14184"/>
                    <a:pt x="1335887" y="2082"/>
                  </a:cubicBezTo>
                  <a:cubicBezTo>
                    <a:pt x="1108170" y="14104"/>
                    <a:pt x="805493" y="94724"/>
                    <a:pt x="671126" y="195852"/>
                  </a:cubicBezTo>
                  <a:cubicBezTo>
                    <a:pt x="536759" y="296981"/>
                    <a:pt x="250346" y="499238"/>
                    <a:pt x="98300" y="642091"/>
                  </a:cubicBezTo>
                  <a:cubicBezTo>
                    <a:pt x="68597" y="669671"/>
                    <a:pt x="35360" y="701495"/>
                    <a:pt x="0" y="734026"/>
                  </a:cubicBezTo>
                  <a:cubicBezTo>
                    <a:pt x="85570" y="744634"/>
                    <a:pt x="492206" y="799795"/>
                    <a:pt x="559389" y="863442"/>
                  </a:cubicBezTo>
                  <a:cubicBezTo>
                    <a:pt x="652031" y="777872"/>
                    <a:pt x="796299" y="688058"/>
                    <a:pt x="967440" y="732612"/>
                  </a:cubicBezTo>
                  <a:lnTo>
                    <a:pt x="968147" y="732612"/>
                  </a:lnTo>
                  <a:cubicBezTo>
                    <a:pt x="1011992" y="749584"/>
                    <a:pt x="1041695" y="777165"/>
                    <a:pt x="1057253" y="813939"/>
                  </a:cubicBezTo>
                  <a:cubicBezTo>
                    <a:pt x="1091906" y="896680"/>
                    <a:pt x="1044523" y="1004881"/>
                    <a:pt x="1026136" y="1045898"/>
                  </a:cubicBezTo>
                  <a:cubicBezTo>
                    <a:pt x="1025429" y="1047312"/>
                    <a:pt x="1024722" y="1048727"/>
                    <a:pt x="1024722" y="1050141"/>
                  </a:cubicBezTo>
                  <a:cubicBezTo>
                    <a:pt x="1510563" y="1226939"/>
                    <a:pt x="1792733" y="1476578"/>
                    <a:pt x="1884668" y="1595386"/>
                  </a:cubicBezTo>
                  <a:cubicBezTo>
                    <a:pt x="2068538" y="1384643"/>
                    <a:pt x="2355658" y="1155513"/>
                    <a:pt x="2581960" y="1103888"/>
                  </a:cubicBezTo>
                  <a:cubicBezTo>
                    <a:pt x="3009105" y="1004881"/>
                    <a:pt x="2930606" y="906581"/>
                    <a:pt x="2888882" y="722004"/>
                  </a:cubicBezTo>
                  <a:close/>
                </a:path>
              </a:pathLst>
            </a:custGeom>
            <a:solidFill>
              <a:schemeClr val="accent5"/>
            </a:solidFill>
            <a:ln w="7072" cap="flat">
              <a:noFill/>
              <a:prstDash val="solid"/>
              <a:miter/>
            </a:ln>
          </p:spPr>
          <p:txBody>
            <a:bodyPr rtlCol="0" anchor="ctr"/>
            <a:lstStyle/>
            <a:p>
              <a:endParaRPr lang="en-US" dirty="0"/>
            </a:p>
          </p:txBody>
        </p:sp>
        <p:sp>
          <p:nvSpPr>
            <p:cNvPr id="10" name="Freeform: Shape 89">
              <a:extLst>
                <a:ext uri="{FF2B5EF4-FFF2-40B4-BE49-F238E27FC236}">
                  <a16:creationId xmlns:a16="http://schemas.microsoft.com/office/drawing/2014/main" id="{B234BE7B-A1F7-14CF-681B-7D32A45710A5}"/>
                </a:ext>
              </a:extLst>
            </p:cNvPr>
            <p:cNvSpPr/>
            <p:nvPr/>
          </p:nvSpPr>
          <p:spPr>
            <a:xfrm>
              <a:off x="9012462" y="3829270"/>
              <a:ext cx="7071" cy="2828"/>
            </a:xfrm>
            <a:custGeom>
              <a:avLst/>
              <a:gdLst>
                <a:gd name="connsiteX0" fmla="*/ 0 w 7071"/>
                <a:gd name="connsiteY0" fmla="*/ 1414 h 2828"/>
                <a:gd name="connsiteX1" fmla="*/ 7072 w 7071"/>
                <a:gd name="connsiteY1" fmla="*/ 2829 h 2828"/>
                <a:gd name="connsiteX2" fmla="*/ 707 w 7071"/>
                <a:gd name="connsiteY2" fmla="*/ 0 h 2828"/>
                <a:gd name="connsiteX3" fmla="*/ 0 w 7071"/>
                <a:gd name="connsiteY3" fmla="*/ 1414 h 2828"/>
              </a:gdLst>
              <a:ahLst/>
              <a:cxnLst>
                <a:cxn ang="0">
                  <a:pos x="connsiteX0" y="connsiteY0"/>
                </a:cxn>
                <a:cxn ang="0">
                  <a:pos x="connsiteX1" y="connsiteY1"/>
                </a:cxn>
                <a:cxn ang="0">
                  <a:pos x="connsiteX2" y="connsiteY2"/>
                </a:cxn>
                <a:cxn ang="0">
                  <a:pos x="connsiteX3" y="connsiteY3"/>
                </a:cxn>
              </a:cxnLst>
              <a:rect l="l" t="t" r="r" b="b"/>
              <a:pathLst>
                <a:path w="7071" h="2828">
                  <a:moveTo>
                    <a:pt x="0" y="1414"/>
                  </a:moveTo>
                  <a:lnTo>
                    <a:pt x="7072" y="2829"/>
                  </a:lnTo>
                  <a:cubicBezTo>
                    <a:pt x="4950" y="2121"/>
                    <a:pt x="2829" y="707"/>
                    <a:pt x="707" y="0"/>
                  </a:cubicBezTo>
                  <a:cubicBezTo>
                    <a:pt x="0" y="707"/>
                    <a:pt x="0" y="1414"/>
                    <a:pt x="0" y="1414"/>
                  </a:cubicBezTo>
                  <a:close/>
                </a:path>
              </a:pathLst>
            </a:custGeom>
            <a:solidFill>
              <a:srgbClr val="ED1C24"/>
            </a:solidFill>
            <a:ln w="7072" cap="flat">
              <a:noFill/>
              <a:prstDash val="solid"/>
              <a:miter/>
            </a:ln>
          </p:spPr>
          <p:txBody>
            <a:bodyPr rtlCol="0" anchor="ctr"/>
            <a:lstStyle/>
            <a:p>
              <a:endParaRPr lang="en-US"/>
            </a:p>
          </p:txBody>
        </p:sp>
        <p:sp>
          <p:nvSpPr>
            <p:cNvPr id="11" name="Freeform: Shape 90">
              <a:extLst>
                <a:ext uri="{FF2B5EF4-FFF2-40B4-BE49-F238E27FC236}">
                  <a16:creationId xmlns:a16="http://schemas.microsoft.com/office/drawing/2014/main" id="{3F378EA0-946D-0038-A1E9-2294BDB3F43F}"/>
                </a:ext>
              </a:extLst>
            </p:cNvPr>
            <p:cNvSpPr/>
            <p:nvPr/>
          </p:nvSpPr>
          <p:spPr>
            <a:xfrm>
              <a:off x="9233651" y="2347195"/>
              <a:ext cx="817443" cy="889403"/>
            </a:xfrm>
            <a:custGeom>
              <a:avLst/>
              <a:gdLst>
                <a:gd name="connsiteX0" fmla="*/ 676189 w 817443"/>
                <a:gd name="connsiteY0" fmla="*/ 114374 h 889403"/>
                <a:gd name="connsiteX1" fmla="*/ 549977 w 817443"/>
                <a:gd name="connsiteY1" fmla="*/ 559076 h 889403"/>
                <a:gd name="connsiteX2" fmla="*/ 141255 w 817443"/>
                <a:gd name="connsiteY2" fmla="*/ 775029 h 889403"/>
                <a:gd name="connsiteX3" fmla="*/ 267467 w 817443"/>
                <a:gd name="connsiteY3" fmla="*/ 330328 h 889403"/>
                <a:gd name="connsiteX4" fmla="*/ 676189 w 817443"/>
                <a:gd name="connsiteY4" fmla="*/ 114374 h 8894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7443" h="889403">
                  <a:moveTo>
                    <a:pt x="676189" y="114374"/>
                  </a:moveTo>
                  <a:cubicBezTo>
                    <a:pt x="754202" y="177542"/>
                    <a:pt x="697694" y="376641"/>
                    <a:pt x="549977" y="559076"/>
                  </a:cubicBezTo>
                  <a:cubicBezTo>
                    <a:pt x="402259" y="741511"/>
                    <a:pt x="219268" y="838196"/>
                    <a:pt x="141255" y="775029"/>
                  </a:cubicBezTo>
                  <a:cubicBezTo>
                    <a:pt x="63242" y="711862"/>
                    <a:pt x="119749" y="512762"/>
                    <a:pt x="267467" y="330328"/>
                  </a:cubicBezTo>
                  <a:cubicBezTo>
                    <a:pt x="415185" y="147893"/>
                    <a:pt x="598176" y="51207"/>
                    <a:pt x="676189" y="114374"/>
                  </a:cubicBezTo>
                  <a:close/>
                </a:path>
              </a:pathLst>
            </a:custGeom>
            <a:solidFill>
              <a:schemeClr val="accent5">
                <a:lumMod val="50000"/>
              </a:schemeClr>
            </a:solidFill>
            <a:ln w="7072" cap="flat">
              <a:noFill/>
              <a:prstDash val="solid"/>
              <a:miter/>
            </a:ln>
          </p:spPr>
          <p:txBody>
            <a:bodyPr rtlCol="0" anchor="ctr"/>
            <a:lstStyle/>
            <a:p>
              <a:endParaRPr lang="en-US"/>
            </a:p>
          </p:txBody>
        </p:sp>
      </p:grpSp>
      <p:grpSp>
        <p:nvGrpSpPr>
          <p:cNvPr id="12" name="Group 11">
            <a:extLst>
              <a:ext uri="{FF2B5EF4-FFF2-40B4-BE49-F238E27FC236}">
                <a16:creationId xmlns:a16="http://schemas.microsoft.com/office/drawing/2014/main" id="{B6DFFFA7-EB46-AB96-A887-27B9ED9E9A91}"/>
              </a:ext>
            </a:extLst>
          </p:cNvPr>
          <p:cNvGrpSpPr/>
          <p:nvPr/>
        </p:nvGrpSpPr>
        <p:grpSpPr>
          <a:xfrm>
            <a:off x="1485952" y="2547846"/>
            <a:ext cx="10061655" cy="2617601"/>
            <a:chOff x="1427713" y="2852132"/>
            <a:chExt cx="10061655" cy="2617601"/>
          </a:xfrm>
        </p:grpSpPr>
        <p:grpSp>
          <p:nvGrpSpPr>
            <p:cNvPr id="13" name="Group 5">
              <a:extLst>
                <a:ext uri="{FF2B5EF4-FFF2-40B4-BE49-F238E27FC236}">
                  <a16:creationId xmlns:a16="http://schemas.microsoft.com/office/drawing/2014/main" id="{5483BDB3-B419-426D-6496-78055B2C90E6}"/>
                </a:ext>
              </a:extLst>
            </p:cNvPr>
            <p:cNvGrpSpPr/>
            <p:nvPr/>
          </p:nvGrpSpPr>
          <p:grpSpPr>
            <a:xfrm>
              <a:off x="1427713" y="2852132"/>
              <a:ext cx="9478349" cy="2617601"/>
              <a:chOff x="2895898" y="2601320"/>
              <a:chExt cx="9478349" cy="2617601"/>
            </a:xfrm>
          </p:grpSpPr>
          <p:sp>
            <p:nvSpPr>
              <p:cNvPr id="15" name="Block Arc 14">
                <a:extLst>
                  <a:ext uri="{FF2B5EF4-FFF2-40B4-BE49-F238E27FC236}">
                    <a16:creationId xmlns:a16="http://schemas.microsoft.com/office/drawing/2014/main" id="{72189027-80C1-D18E-9854-365BE29519E9}"/>
                  </a:ext>
                </a:extLst>
              </p:cNvPr>
              <p:cNvSpPr/>
              <p:nvPr/>
            </p:nvSpPr>
            <p:spPr>
              <a:xfrm>
                <a:off x="10539544" y="3374995"/>
                <a:ext cx="1834703" cy="1834703"/>
              </a:xfrm>
              <a:prstGeom prst="blockArc">
                <a:avLst>
                  <a:gd name="adj1" fmla="val 12399071"/>
                  <a:gd name="adj2" fmla="val 16243311"/>
                  <a:gd name="adj3" fmla="val 664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6" name="Block Arc 15">
                <a:extLst>
                  <a:ext uri="{FF2B5EF4-FFF2-40B4-BE49-F238E27FC236}">
                    <a16:creationId xmlns:a16="http://schemas.microsoft.com/office/drawing/2014/main" id="{007D3B64-8293-1193-959F-454D1E37EE23}"/>
                  </a:ext>
                </a:extLst>
              </p:cNvPr>
              <p:cNvSpPr/>
              <p:nvPr/>
            </p:nvSpPr>
            <p:spPr>
              <a:xfrm rot="10800000">
                <a:off x="2895898" y="2601320"/>
                <a:ext cx="1834703" cy="1834703"/>
              </a:xfrm>
              <a:prstGeom prst="blockArc">
                <a:avLst>
                  <a:gd name="adj1" fmla="val 12399071"/>
                  <a:gd name="adj2" fmla="val 20021087"/>
                  <a:gd name="adj3" fmla="val 6481"/>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Block Arc 16">
                <a:extLst>
                  <a:ext uri="{FF2B5EF4-FFF2-40B4-BE49-F238E27FC236}">
                    <a16:creationId xmlns:a16="http://schemas.microsoft.com/office/drawing/2014/main" id="{48C99909-E971-8DB3-445D-A374C6E2415F}"/>
                  </a:ext>
                </a:extLst>
              </p:cNvPr>
              <p:cNvSpPr/>
              <p:nvPr/>
            </p:nvSpPr>
            <p:spPr>
              <a:xfrm>
                <a:off x="7477560" y="3384218"/>
                <a:ext cx="1834703" cy="1834703"/>
              </a:xfrm>
              <a:prstGeom prst="blockArc">
                <a:avLst>
                  <a:gd name="adj1" fmla="val 12399071"/>
                  <a:gd name="adj2" fmla="val 20021087"/>
                  <a:gd name="adj3" fmla="val 648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Block Arc 17">
                <a:extLst>
                  <a:ext uri="{FF2B5EF4-FFF2-40B4-BE49-F238E27FC236}">
                    <a16:creationId xmlns:a16="http://schemas.microsoft.com/office/drawing/2014/main" id="{78F6E7AC-3A30-1345-B5E7-DB5F8B735D38}"/>
                  </a:ext>
                </a:extLst>
              </p:cNvPr>
              <p:cNvSpPr/>
              <p:nvPr/>
            </p:nvSpPr>
            <p:spPr>
              <a:xfrm>
                <a:off x="4416280" y="3384218"/>
                <a:ext cx="1834703" cy="1834703"/>
              </a:xfrm>
              <a:prstGeom prst="blockArc">
                <a:avLst>
                  <a:gd name="adj1" fmla="val 12399071"/>
                  <a:gd name="adj2" fmla="val 20021087"/>
                  <a:gd name="adj3" fmla="val 64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9" name="Block Arc 18">
                <a:extLst>
                  <a:ext uri="{FF2B5EF4-FFF2-40B4-BE49-F238E27FC236}">
                    <a16:creationId xmlns:a16="http://schemas.microsoft.com/office/drawing/2014/main" id="{1FA68F77-7303-1F28-B909-A48325D02FD3}"/>
                  </a:ext>
                </a:extLst>
              </p:cNvPr>
              <p:cNvSpPr/>
              <p:nvPr/>
            </p:nvSpPr>
            <p:spPr>
              <a:xfrm rot="10800000">
                <a:off x="5946920" y="2601320"/>
                <a:ext cx="1834703" cy="1834703"/>
              </a:xfrm>
              <a:prstGeom prst="blockArc">
                <a:avLst>
                  <a:gd name="adj1" fmla="val 12399071"/>
                  <a:gd name="adj2" fmla="val 20021087"/>
                  <a:gd name="adj3" fmla="val 648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0" name="Block Arc 160">
                <a:extLst>
                  <a:ext uri="{FF2B5EF4-FFF2-40B4-BE49-F238E27FC236}">
                    <a16:creationId xmlns:a16="http://schemas.microsoft.com/office/drawing/2014/main" id="{241B495D-C08C-A7E4-054A-781E5433FB64}"/>
                  </a:ext>
                </a:extLst>
              </p:cNvPr>
              <p:cNvSpPr/>
              <p:nvPr/>
            </p:nvSpPr>
            <p:spPr>
              <a:xfrm rot="10800000">
                <a:off x="9008904" y="2601320"/>
                <a:ext cx="1834703" cy="1834703"/>
              </a:xfrm>
              <a:prstGeom prst="blockArc">
                <a:avLst>
                  <a:gd name="adj1" fmla="val 12399071"/>
                  <a:gd name="adj2" fmla="val 20021087"/>
                  <a:gd name="adj3" fmla="val 648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14" name="Rectangle 13">
              <a:extLst>
                <a:ext uri="{FF2B5EF4-FFF2-40B4-BE49-F238E27FC236}">
                  <a16:creationId xmlns:a16="http://schemas.microsoft.com/office/drawing/2014/main" id="{DD53128E-34EA-A292-501C-C5EDDB1C79CF}"/>
                </a:ext>
              </a:extLst>
            </p:cNvPr>
            <p:cNvSpPr/>
            <p:nvPr/>
          </p:nvSpPr>
          <p:spPr>
            <a:xfrm>
              <a:off x="9988709" y="3625806"/>
              <a:ext cx="1500659" cy="1180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TextBox 20">
            <a:extLst>
              <a:ext uri="{FF2B5EF4-FFF2-40B4-BE49-F238E27FC236}">
                <a16:creationId xmlns:a16="http://schemas.microsoft.com/office/drawing/2014/main" id="{E509C3B2-41F7-A233-6AA3-7F7B23A7197C}"/>
              </a:ext>
            </a:extLst>
          </p:cNvPr>
          <p:cNvSpPr txBox="1"/>
          <p:nvPr/>
        </p:nvSpPr>
        <p:spPr>
          <a:xfrm>
            <a:off x="1763486" y="2742598"/>
            <a:ext cx="2017080" cy="723275"/>
          </a:xfrm>
          <a:prstGeom prst="rect">
            <a:avLst/>
          </a:prstGeom>
          <a:noFill/>
        </p:spPr>
        <p:txBody>
          <a:bodyPr wrap="square" rtlCol="0">
            <a:spAutoFit/>
          </a:bodyPr>
          <a:lstStyle/>
          <a:p>
            <a:pPr marL="274320" lvl="0" indent="-274320">
              <a:spcBef>
                <a:spcPts val="600"/>
              </a:spcBef>
              <a:buClr>
                <a:schemeClr val="tx2"/>
              </a:buClr>
              <a:buSzPct val="73000"/>
              <a:buFont typeface="Wingdings 2"/>
              <a:buChar char=""/>
              <a:defRPr/>
            </a:pPr>
            <a:r>
              <a:rPr lang="en-US" b="1" dirty="0"/>
              <a:t>Introduction</a:t>
            </a:r>
            <a:endParaRPr lang="en-US" sz="1400" b="1" dirty="0"/>
          </a:p>
          <a:p>
            <a:pPr marL="274320" lvl="0" indent="-274320">
              <a:spcBef>
                <a:spcPts val="600"/>
              </a:spcBef>
              <a:buClr>
                <a:schemeClr val="tx2"/>
              </a:buClr>
              <a:buSzPct val="73000"/>
              <a:buFont typeface="Wingdings 2"/>
              <a:buChar char=""/>
              <a:defRPr/>
            </a:pPr>
            <a:r>
              <a:rPr lang="en-US" b="1" dirty="0"/>
              <a:t>Objectives</a:t>
            </a:r>
          </a:p>
        </p:txBody>
      </p:sp>
      <p:sp>
        <p:nvSpPr>
          <p:cNvPr id="22" name="TextBox 21">
            <a:extLst>
              <a:ext uri="{FF2B5EF4-FFF2-40B4-BE49-F238E27FC236}">
                <a16:creationId xmlns:a16="http://schemas.microsoft.com/office/drawing/2014/main" id="{49FAB655-4C4F-9174-2A6E-E7713E0F2589}"/>
              </a:ext>
            </a:extLst>
          </p:cNvPr>
          <p:cNvSpPr txBox="1"/>
          <p:nvPr/>
        </p:nvSpPr>
        <p:spPr>
          <a:xfrm>
            <a:off x="2836717" y="4382549"/>
            <a:ext cx="2225917" cy="723275"/>
          </a:xfrm>
          <a:prstGeom prst="rect">
            <a:avLst/>
          </a:prstGeom>
          <a:noFill/>
        </p:spPr>
        <p:txBody>
          <a:bodyPr wrap="square" rtlCol="0">
            <a:spAutoFit/>
          </a:bodyPr>
          <a:lstStyle/>
          <a:p>
            <a:pPr marL="274320" lvl="0" indent="-274320">
              <a:spcBef>
                <a:spcPts val="600"/>
              </a:spcBef>
              <a:buClr>
                <a:schemeClr val="tx2"/>
              </a:buClr>
              <a:buSzPct val="73000"/>
              <a:buFont typeface="Wingdings 2"/>
              <a:buChar char=""/>
              <a:defRPr/>
            </a:pPr>
            <a:r>
              <a:rPr lang="en-GB" b="1" dirty="0"/>
              <a:t>UML Diagrams</a:t>
            </a:r>
          </a:p>
          <a:p>
            <a:pPr marL="274320" indent="-274320">
              <a:spcBef>
                <a:spcPts val="600"/>
              </a:spcBef>
              <a:buClr>
                <a:schemeClr val="tx2"/>
              </a:buClr>
              <a:buSzPct val="73000"/>
              <a:buFont typeface="Wingdings 2"/>
              <a:buChar char=""/>
              <a:defRPr/>
            </a:pPr>
            <a:r>
              <a:rPr lang="en-US" b="1" dirty="0"/>
              <a:t>Screenshots</a:t>
            </a:r>
          </a:p>
        </p:txBody>
      </p:sp>
      <p:sp>
        <p:nvSpPr>
          <p:cNvPr id="23" name="TextBox 22">
            <a:extLst>
              <a:ext uri="{FF2B5EF4-FFF2-40B4-BE49-F238E27FC236}">
                <a16:creationId xmlns:a16="http://schemas.microsoft.com/office/drawing/2014/main" id="{E82D5206-8A0D-041B-E180-2E29363B4C15}"/>
              </a:ext>
            </a:extLst>
          </p:cNvPr>
          <p:cNvSpPr txBox="1"/>
          <p:nvPr/>
        </p:nvSpPr>
        <p:spPr>
          <a:xfrm>
            <a:off x="4453134" y="2561470"/>
            <a:ext cx="2001680" cy="1785104"/>
          </a:xfrm>
          <a:prstGeom prst="rect">
            <a:avLst/>
          </a:prstGeom>
          <a:noFill/>
        </p:spPr>
        <p:txBody>
          <a:bodyPr wrap="square" rtlCol="0">
            <a:spAutoFit/>
          </a:bodyPr>
          <a:lstStyle/>
          <a:p>
            <a:pPr marL="274320" lvl="0" indent="-274320">
              <a:spcBef>
                <a:spcPts val="600"/>
              </a:spcBef>
              <a:buClr>
                <a:schemeClr val="tx2"/>
              </a:buClr>
              <a:buSzPct val="73000"/>
              <a:buFont typeface="Wingdings 2"/>
              <a:buChar char=""/>
              <a:defRPr/>
            </a:pPr>
            <a:endParaRPr lang="en-US" b="1" dirty="0"/>
          </a:p>
          <a:p>
            <a:pPr marL="274320" lvl="0" indent="-274320">
              <a:spcBef>
                <a:spcPts val="600"/>
              </a:spcBef>
              <a:buClr>
                <a:schemeClr val="tx2"/>
              </a:buClr>
              <a:buSzPct val="73000"/>
              <a:buFont typeface="Wingdings 2"/>
              <a:buChar char=""/>
              <a:defRPr/>
            </a:pPr>
            <a:r>
              <a:rPr lang="en-US" b="1" dirty="0"/>
              <a:t>Specification</a:t>
            </a:r>
          </a:p>
          <a:p>
            <a:pPr marL="274320" lvl="0" indent="-274320">
              <a:spcBef>
                <a:spcPts val="600"/>
              </a:spcBef>
              <a:buClr>
                <a:schemeClr val="tx2"/>
              </a:buClr>
              <a:buSzPct val="73000"/>
              <a:defRPr/>
            </a:pPr>
            <a:endParaRPr lang="en-GB" b="1" dirty="0"/>
          </a:p>
          <a:p>
            <a:pPr marL="274320" lvl="0" indent="-274320">
              <a:spcBef>
                <a:spcPts val="600"/>
              </a:spcBef>
              <a:buClr>
                <a:schemeClr val="tx2"/>
              </a:buClr>
              <a:buSzPct val="73000"/>
              <a:buFont typeface="Wingdings 2"/>
              <a:buChar char=""/>
              <a:defRPr/>
            </a:pPr>
            <a:endParaRPr lang="en-US" b="1" dirty="0"/>
          </a:p>
          <a:p>
            <a:pPr marL="274320" lvl="0" indent="-274320">
              <a:spcBef>
                <a:spcPts val="600"/>
              </a:spcBef>
              <a:buClr>
                <a:schemeClr val="tx2"/>
              </a:buClr>
              <a:buSzPct val="73000"/>
              <a:buFont typeface="Wingdings 2"/>
              <a:buChar char=""/>
              <a:defRPr/>
            </a:pPr>
            <a:endParaRPr lang="en-US" b="1" dirty="0"/>
          </a:p>
        </p:txBody>
      </p:sp>
      <p:sp>
        <p:nvSpPr>
          <p:cNvPr id="24" name="TextBox 23">
            <a:extLst>
              <a:ext uri="{FF2B5EF4-FFF2-40B4-BE49-F238E27FC236}">
                <a16:creationId xmlns:a16="http://schemas.microsoft.com/office/drawing/2014/main" id="{1A70BACE-5420-8347-8505-8D44F378C2C2}"/>
              </a:ext>
            </a:extLst>
          </p:cNvPr>
          <p:cNvSpPr txBox="1"/>
          <p:nvPr/>
        </p:nvSpPr>
        <p:spPr>
          <a:xfrm>
            <a:off x="7598254" y="2462741"/>
            <a:ext cx="2508068" cy="1077218"/>
          </a:xfrm>
          <a:prstGeom prst="rect">
            <a:avLst/>
          </a:prstGeom>
          <a:noFill/>
        </p:spPr>
        <p:txBody>
          <a:bodyPr wrap="square" rtlCol="0">
            <a:spAutoFit/>
          </a:bodyPr>
          <a:lstStyle/>
          <a:p>
            <a:pPr lvl="0">
              <a:spcBef>
                <a:spcPts val="600"/>
              </a:spcBef>
              <a:buClr>
                <a:schemeClr val="tx2"/>
              </a:buClr>
              <a:buSzPct val="73000"/>
              <a:defRPr/>
            </a:pPr>
            <a:endParaRPr lang="en-US" b="1" dirty="0"/>
          </a:p>
          <a:p>
            <a:pPr marL="274320" lvl="0" indent="-274320">
              <a:spcBef>
                <a:spcPts val="600"/>
              </a:spcBef>
              <a:buClr>
                <a:schemeClr val="tx2"/>
              </a:buClr>
              <a:buSzPct val="73000"/>
              <a:buFont typeface="Wingdings 2"/>
              <a:buChar char=""/>
              <a:defRPr/>
            </a:pPr>
            <a:r>
              <a:rPr lang="en-US" b="1" dirty="0"/>
              <a:t>Future Scope</a:t>
            </a:r>
          </a:p>
          <a:p>
            <a:pPr marL="274320" lvl="0" indent="-274320">
              <a:spcBef>
                <a:spcPts val="600"/>
              </a:spcBef>
              <a:buClr>
                <a:schemeClr val="tx2"/>
              </a:buClr>
              <a:buSzPct val="73000"/>
              <a:buFont typeface="Wingdings 2"/>
              <a:buChar char=""/>
              <a:defRPr/>
            </a:pPr>
            <a:r>
              <a:rPr lang="en-US" b="1" dirty="0"/>
              <a:t>Conclusion</a:t>
            </a:r>
          </a:p>
        </p:txBody>
      </p:sp>
      <p:sp>
        <p:nvSpPr>
          <p:cNvPr id="30" name="TextBox 29">
            <a:extLst>
              <a:ext uri="{FF2B5EF4-FFF2-40B4-BE49-F238E27FC236}">
                <a16:creationId xmlns:a16="http://schemas.microsoft.com/office/drawing/2014/main" id="{5FC5319F-33F8-2248-ADEB-130301D8914D}"/>
              </a:ext>
            </a:extLst>
          </p:cNvPr>
          <p:cNvSpPr txBox="1"/>
          <p:nvPr/>
        </p:nvSpPr>
        <p:spPr>
          <a:xfrm>
            <a:off x="5933139" y="4396173"/>
            <a:ext cx="2978847" cy="1000274"/>
          </a:xfrm>
          <a:prstGeom prst="rect">
            <a:avLst/>
          </a:prstGeom>
          <a:noFill/>
        </p:spPr>
        <p:txBody>
          <a:bodyPr wrap="square" rtlCol="0">
            <a:spAutoFit/>
          </a:bodyPr>
          <a:lstStyle/>
          <a:p>
            <a:pPr marL="274320" lvl="0" indent="-274320">
              <a:spcBef>
                <a:spcPts val="600"/>
              </a:spcBef>
              <a:buClr>
                <a:schemeClr val="tx2"/>
              </a:buClr>
              <a:buSzPct val="73000"/>
              <a:buFont typeface="Wingdings 2"/>
              <a:buChar char=""/>
              <a:defRPr/>
            </a:pPr>
            <a:r>
              <a:rPr lang="en-GB" b="1" dirty="0"/>
              <a:t>S/W and H/W </a:t>
            </a:r>
          </a:p>
          <a:p>
            <a:pPr marL="274320" lvl="0" indent="-274320">
              <a:spcBef>
                <a:spcPts val="600"/>
              </a:spcBef>
              <a:buClr>
                <a:schemeClr val="tx2"/>
              </a:buClr>
              <a:buSzPct val="73000"/>
              <a:defRPr/>
            </a:pPr>
            <a:r>
              <a:rPr lang="en-GB" b="1" dirty="0"/>
              <a:t>     Requirement</a:t>
            </a:r>
          </a:p>
          <a:p>
            <a:endParaRPr lang="en-IN" dirty="0"/>
          </a:p>
        </p:txBody>
      </p:sp>
    </p:spTree>
    <p:extLst>
      <p:ext uri="{BB962C8B-B14F-4D97-AF65-F5344CB8AC3E}">
        <p14:creationId xmlns:p14="http://schemas.microsoft.com/office/powerpoint/2010/main" val="3143080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AD0DB-B8AB-114C-EBE3-D466732645E8}"/>
              </a:ext>
            </a:extLst>
          </p:cNvPr>
          <p:cNvSpPr>
            <a:spLocks noGrp="1"/>
          </p:cNvSpPr>
          <p:nvPr>
            <p:ph type="title"/>
          </p:nvPr>
        </p:nvSpPr>
        <p:spPr/>
        <p:txBody>
          <a:bodyPr/>
          <a:lstStyle/>
          <a:p>
            <a:r>
              <a:rPr lang="en-IN" dirty="0"/>
              <a:t>Book appointment</a:t>
            </a:r>
          </a:p>
        </p:txBody>
      </p:sp>
      <p:pic>
        <p:nvPicPr>
          <p:cNvPr id="5" name="Content Placeholder 4">
            <a:extLst>
              <a:ext uri="{FF2B5EF4-FFF2-40B4-BE49-F238E27FC236}">
                <a16:creationId xmlns:a16="http://schemas.microsoft.com/office/drawing/2014/main" id="{F5F2A7C8-C1F0-8C28-054E-DF219BBB108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794" b="5817"/>
          <a:stretch/>
        </p:blipFill>
        <p:spPr>
          <a:xfrm>
            <a:off x="1896697" y="1793290"/>
            <a:ext cx="8398605" cy="4270159"/>
          </a:xfrm>
        </p:spPr>
      </p:pic>
    </p:spTree>
    <p:extLst>
      <p:ext uri="{BB962C8B-B14F-4D97-AF65-F5344CB8AC3E}">
        <p14:creationId xmlns:p14="http://schemas.microsoft.com/office/powerpoint/2010/main" val="1674950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0DF95-A364-79A9-30E2-68BD3EDDECBE}"/>
              </a:ext>
            </a:extLst>
          </p:cNvPr>
          <p:cNvSpPr>
            <a:spLocks noGrp="1"/>
          </p:cNvSpPr>
          <p:nvPr>
            <p:ph type="title"/>
          </p:nvPr>
        </p:nvSpPr>
        <p:spPr/>
        <p:txBody>
          <a:bodyPr/>
          <a:lstStyle/>
          <a:p>
            <a:r>
              <a:rPr lang="en-IN" dirty="0"/>
              <a:t>Appointments and Wishlist</a:t>
            </a:r>
          </a:p>
        </p:txBody>
      </p:sp>
      <p:pic>
        <p:nvPicPr>
          <p:cNvPr id="7" name="Picture 6">
            <a:extLst>
              <a:ext uri="{FF2B5EF4-FFF2-40B4-BE49-F238E27FC236}">
                <a16:creationId xmlns:a16="http://schemas.microsoft.com/office/drawing/2014/main" id="{9239E170-9BC0-80ED-34A5-F23EF0F574B3}"/>
              </a:ext>
            </a:extLst>
          </p:cNvPr>
          <p:cNvPicPr>
            <a:picLocks noChangeAspect="1"/>
          </p:cNvPicPr>
          <p:nvPr/>
        </p:nvPicPr>
        <p:blipFill rotWithShape="1">
          <a:blip r:embed="rId2">
            <a:extLst>
              <a:ext uri="{28A0092B-C50C-407E-A947-70E740481C1C}">
                <a14:useLocalDpi xmlns:a14="http://schemas.microsoft.com/office/drawing/2010/main" val="0"/>
              </a:ext>
            </a:extLst>
          </a:blip>
          <a:srcRect t="4013" b="4725"/>
          <a:stretch/>
        </p:blipFill>
        <p:spPr>
          <a:xfrm>
            <a:off x="1" y="2140109"/>
            <a:ext cx="6095999" cy="3248638"/>
          </a:xfrm>
          <a:prstGeom prst="rect">
            <a:avLst/>
          </a:prstGeom>
        </p:spPr>
      </p:pic>
      <p:pic>
        <p:nvPicPr>
          <p:cNvPr id="11" name="Picture 10">
            <a:extLst>
              <a:ext uri="{FF2B5EF4-FFF2-40B4-BE49-F238E27FC236}">
                <a16:creationId xmlns:a16="http://schemas.microsoft.com/office/drawing/2014/main" id="{547EE16E-6C6C-340F-D063-3745CB154899}"/>
              </a:ext>
            </a:extLst>
          </p:cNvPr>
          <p:cNvPicPr>
            <a:picLocks noChangeAspect="1"/>
          </p:cNvPicPr>
          <p:nvPr/>
        </p:nvPicPr>
        <p:blipFill rotWithShape="1">
          <a:blip r:embed="rId3">
            <a:extLst>
              <a:ext uri="{28A0092B-C50C-407E-A947-70E740481C1C}">
                <a14:useLocalDpi xmlns:a14="http://schemas.microsoft.com/office/drawing/2010/main" val="0"/>
              </a:ext>
            </a:extLst>
          </a:blip>
          <a:srcRect t="4013" b="4725"/>
          <a:stretch/>
        </p:blipFill>
        <p:spPr>
          <a:xfrm>
            <a:off x="6159382" y="2140109"/>
            <a:ext cx="5949760" cy="3250273"/>
          </a:xfrm>
          <a:prstGeom prst="rect">
            <a:avLst/>
          </a:prstGeom>
        </p:spPr>
      </p:pic>
    </p:spTree>
    <p:extLst>
      <p:ext uri="{BB962C8B-B14F-4D97-AF65-F5344CB8AC3E}">
        <p14:creationId xmlns:p14="http://schemas.microsoft.com/office/powerpoint/2010/main" val="38810716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E1892-FD4E-28E2-5449-0DCA3001A7D2}"/>
              </a:ext>
            </a:extLst>
          </p:cNvPr>
          <p:cNvSpPr>
            <a:spLocks noGrp="1"/>
          </p:cNvSpPr>
          <p:nvPr>
            <p:ph type="title"/>
          </p:nvPr>
        </p:nvSpPr>
        <p:spPr/>
        <p:txBody>
          <a:bodyPr/>
          <a:lstStyle/>
          <a:p>
            <a:r>
              <a:rPr lang="en-IN" dirty="0"/>
              <a:t>Update password</a:t>
            </a:r>
          </a:p>
        </p:txBody>
      </p:sp>
      <p:pic>
        <p:nvPicPr>
          <p:cNvPr id="5" name="Content Placeholder 4">
            <a:extLst>
              <a:ext uri="{FF2B5EF4-FFF2-40B4-BE49-F238E27FC236}">
                <a16:creationId xmlns:a16="http://schemas.microsoft.com/office/drawing/2014/main" id="{76B30E85-B48F-9DF2-4086-B3B2220FD67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4075" b="5364"/>
          <a:stretch/>
        </p:blipFill>
        <p:spPr>
          <a:xfrm>
            <a:off x="2261970" y="1677878"/>
            <a:ext cx="7668059" cy="3906175"/>
          </a:xfrm>
        </p:spPr>
      </p:pic>
    </p:spTree>
    <p:extLst>
      <p:ext uri="{BB962C8B-B14F-4D97-AF65-F5344CB8AC3E}">
        <p14:creationId xmlns:p14="http://schemas.microsoft.com/office/powerpoint/2010/main" val="17667520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B35B6-AE67-76BF-1399-8C0C31F615C2}"/>
              </a:ext>
            </a:extLst>
          </p:cNvPr>
          <p:cNvSpPr>
            <a:spLocks noGrp="1"/>
          </p:cNvSpPr>
          <p:nvPr>
            <p:ph type="title"/>
          </p:nvPr>
        </p:nvSpPr>
        <p:spPr/>
        <p:txBody>
          <a:bodyPr/>
          <a:lstStyle/>
          <a:p>
            <a:r>
              <a:rPr lang="en-IN" dirty="0"/>
              <a:t>Admin dashboard</a:t>
            </a:r>
          </a:p>
        </p:txBody>
      </p:sp>
      <p:pic>
        <p:nvPicPr>
          <p:cNvPr id="5" name="Content Placeholder 4">
            <a:extLst>
              <a:ext uri="{FF2B5EF4-FFF2-40B4-BE49-F238E27FC236}">
                <a16:creationId xmlns:a16="http://schemas.microsoft.com/office/drawing/2014/main" id="{0B3653A2-4B24-5BDB-26F6-D223CA6F37E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833" b="5124"/>
          <a:stretch/>
        </p:blipFill>
        <p:spPr>
          <a:xfrm>
            <a:off x="1" y="2213372"/>
            <a:ext cx="6096000" cy="3273027"/>
          </a:xfrm>
        </p:spPr>
      </p:pic>
      <p:pic>
        <p:nvPicPr>
          <p:cNvPr id="7" name="Picture 6">
            <a:extLst>
              <a:ext uri="{FF2B5EF4-FFF2-40B4-BE49-F238E27FC236}">
                <a16:creationId xmlns:a16="http://schemas.microsoft.com/office/drawing/2014/main" id="{C7DCDEEE-BFC4-3EA8-C3EB-C5511B62AE53}"/>
              </a:ext>
            </a:extLst>
          </p:cNvPr>
          <p:cNvPicPr>
            <a:picLocks noChangeAspect="1"/>
          </p:cNvPicPr>
          <p:nvPr/>
        </p:nvPicPr>
        <p:blipFill rotWithShape="1">
          <a:blip r:embed="rId3">
            <a:extLst>
              <a:ext uri="{28A0092B-C50C-407E-A947-70E740481C1C}">
                <a14:useLocalDpi xmlns:a14="http://schemas.microsoft.com/office/drawing/2010/main" val="0"/>
              </a:ext>
            </a:extLst>
          </a:blip>
          <a:srcRect t="4271" b="4855"/>
          <a:stretch/>
        </p:blipFill>
        <p:spPr>
          <a:xfrm>
            <a:off x="6168918" y="2213372"/>
            <a:ext cx="5949101" cy="3266981"/>
          </a:xfrm>
          <a:prstGeom prst="rect">
            <a:avLst/>
          </a:prstGeom>
        </p:spPr>
      </p:pic>
    </p:spTree>
    <p:extLst>
      <p:ext uri="{BB962C8B-B14F-4D97-AF65-F5344CB8AC3E}">
        <p14:creationId xmlns:p14="http://schemas.microsoft.com/office/powerpoint/2010/main" val="30357409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35AB9-C0A3-C2D8-240D-A190619CC000}"/>
              </a:ext>
            </a:extLst>
          </p:cNvPr>
          <p:cNvSpPr>
            <a:spLocks noGrp="1"/>
          </p:cNvSpPr>
          <p:nvPr>
            <p:ph type="title"/>
          </p:nvPr>
        </p:nvSpPr>
        <p:spPr/>
        <p:txBody>
          <a:bodyPr/>
          <a:lstStyle/>
          <a:p>
            <a:r>
              <a:rPr lang="en-IN" dirty="0"/>
              <a:t>specifications</a:t>
            </a:r>
          </a:p>
        </p:txBody>
      </p:sp>
      <p:sp>
        <p:nvSpPr>
          <p:cNvPr id="4" name="TextBox 4">
            <a:extLst>
              <a:ext uri="{FF2B5EF4-FFF2-40B4-BE49-F238E27FC236}">
                <a16:creationId xmlns:a16="http://schemas.microsoft.com/office/drawing/2014/main" id="{81637828-380D-4ECF-8370-65FACB7001D9}"/>
              </a:ext>
            </a:extLst>
          </p:cNvPr>
          <p:cNvSpPr txBox="1"/>
          <p:nvPr/>
        </p:nvSpPr>
        <p:spPr>
          <a:xfrm>
            <a:off x="1139696" y="2322142"/>
            <a:ext cx="9901958" cy="25853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lvl="0" indent="-285750" algn="just">
              <a:buFont typeface="Arial" panose="020B0604020202020204" pitchFamily="34" charset="0"/>
              <a:buChar char="•"/>
            </a:pPr>
            <a:r>
              <a:rPr lang="en-US" b="1" dirty="0"/>
              <a:t>The application will use JavaScript, jQuery and CSS as main web technologies.</a:t>
            </a:r>
          </a:p>
          <a:p>
            <a:pPr marL="285750" lvl="0" indent="-285750" algn="just">
              <a:buFont typeface="Arial" panose="020B0604020202020204" pitchFamily="34" charset="0"/>
              <a:buChar char="•"/>
            </a:pPr>
            <a:r>
              <a:rPr lang="en-US" b="1" dirty="0"/>
              <a:t>HTTP protocols are used as communication protocols. Client can access it via HTTP protocol.</a:t>
            </a:r>
          </a:p>
          <a:p>
            <a:pPr marL="285750" lvl="0" indent="-285750" algn="just">
              <a:buFont typeface="Arial" panose="020B0604020202020204" pitchFamily="34" charset="0"/>
              <a:buChar char="•"/>
            </a:pPr>
            <a:r>
              <a:rPr lang="en-GB" b="1" dirty="0"/>
              <a:t>SMTP protocol is used for Email communication.</a:t>
            </a:r>
            <a:endParaRPr lang="en-US" b="1" dirty="0"/>
          </a:p>
          <a:p>
            <a:pPr marL="285750" lvl="0" indent="-285750" algn="just">
              <a:buFont typeface="Arial" panose="020B0604020202020204" pitchFamily="34" charset="0"/>
              <a:buChar char="•"/>
            </a:pPr>
            <a:r>
              <a:rPr lang="en-US" b="1" dirty="0"/>
              <a:t>Several types of validations make this web application a secured one.</a:t>
            </a:r>
          </a:p>
          <a:p>
            <a:pPr marL="285750" lvl="0" indent="-285750" algn="just">
              <a:buFont typeface="Arial" panose="020B0604020202020204" pitchFamily="34" charset="0"/>
              <a:buChar char="•"/>
            </a:pPr>
            <a:r>
              <a:rPr lang="en-US" b="1" dirty="0"/>
              <a:t>Since UrbanEstate is a web-based application, internet connection must be established.</a:t>
            </a:r>
          </a:p>
          <a:p>
            <a:pPr marL="285750" lvl="0" indent="-285750" algn="just">
              <a:buFont typeface="Arial" panose="020B0604020202020204" pitchFamily="34" charset="0"/>
              <a:buChar char="•"/>
            </a:pPr>
            <a:r>
              <a:rPr lang="en-US" b="1" dirty="0"/>
              <a:t>The UrbanEstate will be used on PCs and will function via internet or intranet in any web browser.</a:t>
            </a:r>
          </a:p>
        </p:txBody>
      </p:sp>
    </p:spTree>
    <p:extLst>
      <p:ext uri="{BB962C8B-B14F-4D97-AF65-F5344CB8AC3E}">
        <p14:creationId xmlns:p14="http://schemas.microsoft.com/office/powerpoint/2010/main" val="28058861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042DE-82A5-D904-B9DB-B9985FE041EE}"/>
              </a:ext>
            </a:extLst>
          </p:cNvPr>
          <p:cNvSpPr>
            <a:spLocks noGrp="1"/>
          </p:cNvSpPr>
          <p:nvPr>
            <p:ph type="title"/>
          </p:nvPr>
        </p:nvSpPr>
        <p:spPr/>
        <p:txBody>
          <a:bodyPr/>
          <a:lstStyle/>
          <a:p>
            <a:r>
              <a:rPr lang="en-IN" dirty="0"/>
              <a:t>Software and hardware requirement</a:t>
            </a:r>
          </a:p>
        </p:txBody>
      </p:sp>
      <p:sp>
        <p:nvSpPr>
          <p:cNvPr id="4" name="TextBox 2">
            <a:extLst>
              <a:ext uri="{FF2B5EF4-FFF2-40B4-BE49-F238E27FC236}">
                <a16:creationId xmlns:a16="http://schemas.microsoft.com/office/drawing/2014/main" id="{81637828-380D-4ECF-8370-65FACB7001D9}"/>
              </a:ext>
            </a:extLst>
          </p:cNvPr>
          <p:cNvSpPr txBox="1"/>
          <p:nvPr/>
        </p:nvSpPr>
        <p:spPr>
          <a:xfrm>
            <a:off x="1878709" y="1935921"/>
            <a:ext cx="7939993" cy="397031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u="sng" dirty="0"/>
              <a:t>Server Side:</a:t>
            </a:r>
            <a:endParaRPr lang="en-US" dirty="0"/>
          </a:p>
          <a:p>
            <a:r>
              <a:rPr lang="en-US" dirty="0"/>
              <a:t> </a:t>
            </a:r>
          </a:p>
          <a:p>
            <a:r>
              <a:rPr lang="en-US" b="1" dirty="0"/>
              <a:t>Processor: </a:t>
            </a:r>
            <a:r>
              <a:rPr lang="en-US" dirty="0"/>
              <a:t>Intel® Xeon® processor 3500 series</a:t>
            </a:r>
          </a:p>
          <a:p>
            <a:r>
              <a:rPr lang="en-US" b="1" dirty="0"/>
              <a:t>HDD: </a:t>
            </a:r>
            <a:r>
              <a:rPr lang="en-US" dirty="0"/>
              <a:t>Minimum 500GB Disk Space</a:t>
            </a:r>
          </a:p>
          <a:p>
            <a:r>
              <a:rPr lang="en-US" b="1" dirty="0"/>
              <a:t>RAM: </a:t>
            </a:r>
            <a:r>
              <a:rPr lang="en-US" dirty="0"/>
              <a:t>Minimum 4GB </a:t>
            </a:r>
          </a:p>
          <a:p>
            <a:r>
              <a:rPr lang="en-US" b="1" dirty="0"/>
              <a:t>OS: </a:t>
            </a:r>
            <a:r>
              <a:rPr lang="en-US" dirty="0"/>
              <a:t>Windows 10, Linux 6 </a:t>
            </a:r>
          </a:p>
          <a:p>
            <a:r>
              <a:rPr lang="en-US" b="1" dirty="0"/>
              <a:t>Database: </a:t>
            </a:r>
            <a:r>
              <a:rPr lang="en-US" dirty="0"/>
              <a:t>MySQL</a:t>
            </a:r>
          </a:p>
          <a:p>
            <a:r>
              <a:rPr lang="en-US" dirty="0"/>
              <a:t> </a:t>
            </a:r>
          </a:p>
          <a:p>
            <a:r>
              <a:rPr lang="en-US" u="sng" dirty="0"/>
              <a:t>Client Side (minimum requirement):</a:t>
            </a:r>
            <a:endParaRPr lang="en-US" dirty="0"/>
          </a:p>
          <a:p>
            <a:r>
              <a:rPr lang="en-US" dirty="0"/>
              <a:t> </a:t>
            </a:r>
          </a:p>
          <a:p>
            <a:r>
              <a:rPr lang="en-US" dirty="0"/>
              <a:t> </a:t>
            </a:r>
            <a:r>
              <a:rPr lang="en-US" b="1" dirty="0"/>
              <a:t>Processor: </a:t>
            </a:r>
            <a:r>
              <a:rPr lang="en-US" dirty="0"/>
              <a:t>Intel Dual Core</a:t>
            </a:r>
          </a:p>
          <a:p>
            <a:r>
              <a:rPr lang="en-US" b="1" dirty="0"/>
              <a:t>HDD: </a:t>
            </a:r>
            <a:r>
              <a:rPr lang="en-US" dirty="0"/>
              <a:t>Minimum 80GB Disk Space</a:t>
            </a:r>
          </a:p>
          <a:p>
            <a:r>
              <a:rPr lang="en-US" b="1" dirty="0"/>
              <a:t>RAM: </a:t>
            </a:r>
            <a:r>
              <a:rPr lang="en-US" dirty="0"/>
              <a:t>Minimum 2GB</a:t>
            </a:r>
          </a:p>
          <a:p>
            <a:r>
              <a:rPr lang="en-US" b="1" dirty="0"/>
              <a:t>OS: </a:t>
            </a:r>
            <a:r>
              <a:rPr lang="en-US" dirty="0"/>
              <a:t>Windows 7, Linux</a:t>
            </a:r>
          </a:p>
        </p:txBody>
      </p:sp>
    </p:spTree>
    <p:extLst>
      <p:ext uri="{BB962C8B-B14F-4D97-AF65-F5344CB8AC3E}">
        <p14:creationId xmlns:p14="http://schemas.microsoft.com/office/powerpoint/2010/main" val="3154983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6EA97-E4C1-3A4F-1E09-9CF366091F4F}"/>
              </a:ext>
            </a:extLst>
          </p:cNvPr>
          <p:cNvSpPr>
            <a:spLocks noGrp="1"/>
          </p:cNvSpPr>
          <p:nvPr>
            <p:ph type="title"/>
          </p:nvPr>
        </p:nvSpPr>
        <p:spPr/>
        <p:txBody>
          <a:bodyPr/>
          <a:lstStyle/>
          <a:p>
            <a:r>
              <a:rPr lang="en-IN" dirty="0"/>
              <a:t>Future scope</a:t>
            </a:r>
          </a:p>
        </p:txBody>
      </p:sp>
      <p:sp>
        <p:nvSpPr>
          <p:cNvPr id="3" name="Content Placeholder 2">
            <a:extLst>
              <a:ext uri="{FF2B5EF4-FFF2-40B4-BE49-F238E27FC236}">
                <a16:creationId xmlns:a16="http://schemas.microsoft.com/office/drawing/2014/main" id="{2D43FC42-6771-055F-E018-53682EF26E89}"/>
              </a:ext>
            </a:extLst>
          </p:cNvPr>
          <p:cNvSpPr>
            <a:spLocks noGrp="1"/>
          </p:cNvSpPr>
          <p:nvPr>
            <p:ph idx="1"/>
          </p:nvPr>
        </p:nvSpPr>
        <p:spPr/>
        <p:txBody>
          <a:bodyPr/>
          <a:lstStyle/>
          <a:p>
            <a:r>
              <a:rPr lang="en-IN" dirty="0"/>
              <a:t>This platform can be enhanced further by integrating payment gateway for customers In order to pay rent online</a:t>
            </a:r>
          </a:p>
          <a:p>
            <a:r>
              <a:rPr lang="en-IN" dirty="0"/>
              <a:t>Relevant services support like packing and moving, Pest control, Electrification and plumbing, Cleaning etc. could be added further.</a:t>
            </a:r>
          </a:p>
          <a:p>
            <a:r>
              <a:rPr lang="en-IN" dirty="0"/>
              <a:t>Customers will be able to make rental agreement on this platform which would include document verification.</a:t>
            </a:r>
          </a:p>
        </p:txBody>
      </p:sp>
    </p:spTree>
    <p:extLst>
      <p:ext uri="{BB962C8B-B14F-4D97-AF65-F5344CB8AC3E}">
        <p14:creationId xmlns:p14="http://schemas.microsoft.com/office/powerpoint/2010/main" val="38337879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70413-3190-C223-10EB-5BBBB2E45A1E}"/>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F82E2406-B52A-CFCE-68C0-483D2082A11A}"/>
              </a:ext>
            </a:extLst>
          </p:cNvPr>
          <p:cNvSpPr>
            <a:spLocks noGrp="1"/>
          </p:cNvSpPr>
          <p:nvPr>
            <p:ph idx="1"/>
          </p:nvPr>
        </p:nvSpPr>
        <p:spPr/>
        <p:txBody>
          <a:bodyPr/>
          <a:lstStyle/>
          <a:p>
            <a:r>
              <a:rPr lang="en-IN" sz="1800" dirty="0">
                <a:effectLst/>
                <a:latin typeface="Calibri" panose="020F0502020204030204" pitchFamily="34" charset="0"/>
                <a:ea typeface="Calibri" panose="020F0502020204030204" pitchFamily="34" charset="0"/>
                <a:cs typeface="Mangal" panose="02040503050203030202" pitchFamily="18" charset="0"/>
              </a:rPr>
              <a:t>This platform includes designing and developing a digital platform that allows certified sellers to advertise their properties online and allows customers to visit the properties online with ocean of data regarding the property. </a:t>
            </a:r>
          </a:p>
          <a:p>
            <a:r>
              <a:rPr lang="en-IN" sz="1800" dirty="0">
                <a:effectLst/>
                <a:latin typeface="Calibri" panose="020F0502020204030204" pitchFamily="34" charset="0"/>
                <a:cs typeface="Mangal" panose="02040503050203030202" pitchFamily="18" charset="0"/>
              </a:rPr>
              <a:t>This will aid customers with buying and renting legal properties verified with our legal team in accordance with rules and regulations everything online. </a:t>
            </a:r>
            <a:endParaRPr lang="en-IN" dirty="0"/>
          </a:p>
        </p:txBody>
      </p:sp>
    </p:spTree>
    <p:extLst>
      <p:ext uri="{BB962C8B-B14F-4D97-AF65-F5344CB8AC3E}">
        <p14:creationId xmlns:p14="http://schemas.microsoft.com/office/powerpoint/2010/main" val="14079555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C748D-22B4-506B-3466-FD8E96AE1C3B}"/>
              </a:ext>
            </a:extLst>
          </p:cNvPr>
          <p:cNvSpPr>
            <a:spLocks noGrp="1"/>
          </p:cNvSpPr>
          <p:nvPr>
            <p:ph type="title"/>
          </p:nvPr>
        </p:nvSpPr>
        <p:spPr/>
        <p:txBody>
          <a:bodyPr/>
          <a:lstStyle/>
          <a:p>
            <a:r>
              <a:rPr lang="en-IN" dirty="0"/>
              <a:t>references</a:t>
            </a:r>
          </a:p>
        </p:txBody>
      </p:sp>
      <p:sp>
        <p:nvSpPr>
          <p:cNvPr id="5" name="TextBox 4">
            <a:extLst>
              <a:ext uri="{FF2B5EF4-FFF2-40B4-BE49-F238E27FC236}">
                <a16:creationId xmlns:a16="http://schemas.microsoft.com/office/drawing/2014/main" id="{D9680FC0-D411-4D8B-FC20-26DCAF43109F}"/>
              </a:ext>
            </a:extLst>
          </p:cNvPr>
          <p:cNvSpPr txBox="1"/>
          <p:nvPr/>
        </p:nvSpPr>
        <p:spPr>
          <a:xfrm>
            <a:off x="913795" y="2059619"/>
            <a:ext cx="10200443" cy="1754326"/>
          </a:xfrm>
          <a:prstGeom prst="rect">
            <a:avLst/>
          </a:prstGeom>
          <a:noFill/>
        </p:spPr>
        <p:txBody>
          <a:bodyPr wrap="square" rtlCol="0">
            <a:spAutoFit/>
          </a:bodyPr>
          <a:lstStyle/>
          <a:p>
            <a:pPr marL="342900" lvl="0" indent="-342900" algn="just">
              <a:spcBef>
                <a:spcPts val="35"/>
              </a:spcBef>
              <a:spcAft>
                <a:spcPts val="0"/>
              </a:spcAft>
              <a:buFont typeface="Symbol"/>
              <a:buBlip>
                <a:blip r:embed="rId2"/>
              </a:buBlip>
            </a:pPr>
            <a:r>
              <a:rPr lang="en-US" u="sng" dirty="0">
                <a:solidFill>
                  <a:schemeClr val="tx2">
                    <a:lumMod val="75000"/>
                  </a:schemeClr>
                </a:solidFill>
                <a:latin typeface="Times New Roman"/>
                <a:ea typeface="Times New Roman"/>
                <a:hlinkClick r:id="rId3">
                  <a:extLst>
                    <a:ext uri="{A12FA001-AC4F-418D-AE19-62706E023703}">
                      <ahyp:hlinkClr xmlns:ahyp="http://schemas.microsoft.com/office/drawing/2018/hyperlinkcolor" val="tx"/>
                    </a:ext>
                  </a:extLst>
                </a:hlinkClick>
              </a:rPr>
              <a:t>https://bootstrapmade.com/mentor-free-education-bootstrap-theme/</a:t>
            </a:r>
            <a:endParaRPr lang="en-US" dirty="0">
              <a:solidFill>
                <a:schemeClr val="tx2">
                  <a:lumMod val="75000"/>
                </a:schemeClr>
              </a:solidFill>
              <a:latin typeface="Times New Roman"/>
              <a:ea typeface="Times New Roman"/>
            </a:endParaRPr>
          </a:p>
          <a:p>
            <a:pPr marL="342900" lvl="0" indent="-342900" algn="just">
              <a:spcBef>
                <a:spcPts val="35"/>
              </a:spcBef>
              <a:spcAft>
                <a:spcPts val="0"/>
              </a:spcAft>
              <a:buFont typeface="Symbol"/>
              <a:buBlip>
                <a:blip r:embed="rId2"/>
              </a:buBlip>
            </a:pPr>
            <a:r>
              <a:rPr lang="en-US" u="sng" dirty="0">
                <a:solidFill>
                  <a:schemeClr val="tx2">
                    <a:lumMod val="75000"/>
                  </a:schemeClr>
                </a:solidFill>
                <a:latin typeface="Times New Roman"/>
                <a:ea typeface="Times New Roman"/>
                <a:hlinkClick r:id="rId3">
                  <a:extLst>
                    <a:ext uri="{A12FA001-AC4F-418D-AE19-62706E023703}">
                      <ahyp:hlinkClr xmlns:ahyp="http://schemas.microsoft.com/office/drawing/2018/hyperlinkcolor" val="tx"/>
                    </a:ext>
                  </a:extLst>
                </a:hlinkClick>
              </a:rPr>
              <a:t>https://www.javatpoint.com/java-mail-api-tutorial</a:t>
            </a:r>
            <a:endParaRPr lang="en-US" u="sng" dirty="0">
              <a:solidFill>
                <a:schemeClr val="tx2">
                  <a:lumMod val="75000"/>
                </a:schemeClr>
              </a:solidFill>
              <a:latin typeface="Times New Roman"/>
              <a:ea typeface="Times New Roman"/>
            </a:endParaRPr>
          </a:p>
          <a:p>
            <a:pPr marL="342900" lvl="0" indent="-342900" algn="just">
              <a:spcBef>
                <a:spcPts val="35"/>
              </a:spcBef>
              <a:spcAft>
                <a:spcPts val="0"/>
              </a:spcAft>
              <a:buFont typeface="Symbol"/>
              <a:buBlip>
                <a:blip r:embed="rId2"/>
              </a:buBlip>
            </a:pPr>
            <a:r>
              <a:rPr lang="en-US" dirty="0">
                <a:solidFill>
                  <a:schemeClr val="tx2">
                    <a:lumMod val="75000"/>
                  </a:schemeClr>
                </a:solidFill>
                <a:latin typeface="Times New Roman"/>
                <a:ea typeface="Times New Roman"/>
                <a:hlinkClick r:id="rId3">
                  <a:extLst>
                    <a:ext uri="{A12FA001-AC4F-418D-AE19-62706E023703}">
                      <ahyp:hlinkClr xmlns:ahyp="http://schemas.microsoft.com/office/drawing/2018/hyperlinkcolor" val="tx"/>
                    </a:ext>
                  </a:extLst>
                </a:hlinkClick>
              </a:rPr>
              <a:t>https://www.w3schools.com/</a:t>
            </a:r>
            <a:endParaRPr lang="en-US" dirty="0">
              <a:solidFill>
                <a:schemeClr val="tx2">
                  <a:lumMod val="75000"/>
                </a:schemeClr>
              </a:solidFill>
              <a:latin typeface="Times New Roman"/>
              <a:ea typeface="Times New Roman"/>
            </a:endParaRPr>
          </a:p>
          <a:p>
            <a:pPr marL="342900" lvl="0" indent="-342900" algn="just">
              <a:spcBef>
                <a:spcPts val="35"/>
              </a:spcBef>
              <a:spcAft>
                <a:spcPts val="0"/>
              </a:spcAft>
              <a:buFont typeface="Symbol"/>
              <a:buBlip>
                <a:blip r:embed="rId2"/>
              </a:buBlip>
            </a:pPr>
            <a:r>
              <a:rPr lang="en-US" dirty="0">
                <a:solidFill>
                  <a:schemeClr val="tx2">
                    <a:lumMod val="75000"/>
                  </a:schemeClr>
                </a:solidFill>
                <a:latin typeface="Times New Roman"/>
                <a:ea typeface="Times New Roman"/>
                <a:hlinkClick r:id="rId4">
                  <a:extLst>
                    <a:ext uri="{A12FA001-AC4F-418D-AE19-62706E023703}">
                      <ahyp:hlinkClr xmlns:ahyp="http://schemas.microsoft.com/office/drawing/2018/hyperlinkcolor" val="tx"/>
                    </a:ext>
                  </a:extLst>
                </a:hlinkClick>
              </a:rPr>
              <a:t>https://javaee.github.io/javaee-spec/javadocs/</a:t>
            </a:r>
            <a:endParaRPr lang="en-US" dirty="0">
              <a:solidFill>
                <a:schemeClr val="tx2">
                  <a:lumMod val="75000"/>
                </a:schemeClr>
              </a:solidFill>
              <a:latin typeface="Times New Roman"/>
              <a:ea typeface="Times New Roman"/>
            </a:endParaRPr>
          </a:p>
          <a:p>
            <a:pPr marL="342900" lvl="0" indent="-342900" algn="just">
              <a:spcBef>
                <a:spcPts val="35"/>
              </a:spcBef>
              <a:spcAft>
                <a:spcPts val="0"/>
              </a:spcAft>
              <a:buFont typeface="Symbol"/>
              <a:buBlip>
                <a:blip r:embed="rId2"/>
              </a:buBlip>
            </a:pPr>
            <a:r>
              <a:rPr lang="en-US" dirty="0">
                <a:solidFill>
                  <a:schemeClr val="tx2">
                    <a:lumMod val="75000"/>
                  </a:schemeClr>
                </a:solidFill>
                <a:latin typeface="Times New Roman"/>
                <a:ea typeface="Times New Roman"/>
                <a:hlinkClick r:id="rId5"/>
              </a:rPr>
              <a:t>https://reactjs.org/docs/</a:t>
            </a:r>
            <a:endParaRPr lang="en-US" dirty="0">
              <a:solidFill>
                <a:schemeClr val="tx2">
                  <a:lumMod val="75000"/>
                </a:schemeClr>
              </a:solidFill>
              <a:latin typeface="Times New Roman"/>
              <a:ea typeface="Times New Roman"/>
            </a:endParaRPr>
          </a:p>
          <a:p>
            <a:pPr marL="342900" lvl="0" indent="-342900" algn="just">
              <a:spcBef>
                <a:spcPts val="35"/>
              </a:spcBef>
              <a:spcAft>
                <a:spcPts val="0"/>
              </a:spcAft>
              <a:buFont typeface="Symbol"/>
              <a:buBlip>
                <a:blip r:embed="rId2"/>
              </a:buBlip>
            </a:pPr>
            <a:r>
              <a:rPr lang="en-US" dirty="0">
                <a:solidFill>
                  <a:schemeClr val="tx2">
                    <a:lumMod val="75000"/>
                  </a:schemeClr>
                </a:solidFill>
                <a:latin typeface="Times New Roman"/>
                <a:ea typeface="Times New Roman"/>
              </a:rPr>
              <a:t>https://docs.oracle.com/javaee/7/api/toc.htm</a:t>
            </a:r>
          </a:p>
        </p:txBody>
      </p:sp>
    </p:spTree>
    <p:extLst>
      <p:ext uri="{BB962C8B-B14F-4D97-AF65-F5344CB8AC3E}">
        <p14:creationId xmlns:p14="http://schemas.microsoft.com/office/powerpoint/2010/main" val="19235062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42045-00BC-59F6-2F8A-F37AEFC15164}"/>
              </a:ext>
            </a:extLst>
          </p:cNvPr>
          <p:cNvSpPr>
            <a:spLocks noGrp="1"/>
          </p:cNvSpPr>
          <p:nvPr>
            <p:ph type="title"/>
          </p:nvPr>
        </p:nvSpPr>
        <p:spPr>
          <a:xfrm>
            <a:off x="919119" y="2765839"/>
            <a:ext cx="10353761" cy="1326321"/>
          </a:xfrm>
        </p:spPr>
        <p:txBody>
          <a:bodyPr>
            <a:normAutofit/>
          </a:bodyPr>
          <a:lstStyle/>
          <a:p>
            <a:r>
              <a:rPr lang="en-IN" sz="4800" dirty="0"/>
              <a:t>Thank you</a:t>
            </a:r>
          </a:p>
        </p:txBody>
      </p:sp>
    </p:spTree>
    <p:extLst>
      <p:ext uri="{BB962C8B-B14F-4D97-AF65-F5344CB8AC3E}">
        <p14:creationId xmlns:p14="http://schemas.microsoft.com/office/powerpoint/2010/main" val="465237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CA4FE-6BE1-7FC4-6771-25782A130ED9}"/>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BB30E69C-0DCB-CC7D-4D6F-088C4F5BD1D2}"/>
              </a:ext>
            </a:extLst>
          </p:cNvPr>
          <p:cNvSpPr>
            <a:spLocks noGrp="1"/>
          </p:cNvSpPr>
          <p:nvPr>
            <p:ph idx="1"/>
          </p:nvPr>
        </p:nvSpPr>
        <p:spPr>
          <a:xfrm>
            <a:off x="913795" y="2148315"/>
            <a:ext cx="10738274" cy="4709685"/>
          </a:xfrm>
        </p:spPr>
        <p:txBody>
          <a:bodyPr>
            <a:normAutofit/>
          </a:bodyPr>
          <a:lstStyle/>
          <a:p>
            <a:pPr marL="457200">
              <a:lnSpc>
                <a:spcPct val="107000"/>
              </a:lnSpc>
            </a:pPr>
            <a:r>
              <a:rPr lang="en-IN" sz="1800" dirty="0">
                <a:effectLst/>
                <a:latin typeface="Calibri" panose="020F0502020204030204" pitchFamily="34" charset="0"/>
                <a:ea typeface="Calibri" panose="020F0502020204030204" pitchFamily="34" charset="0"/>
                <a:cs typeface="Mangal" panose="02040503050203030202" pitchFamily="18" charset="0"/>
              </a:rPr>
              <a:t>UrbanEstate provides common platform for certified sellers and customers to rent, sell, buy properties including flats, bungalow, plots, commercial offices, shops and student PG etc.</a:t>
            </a:r>
          </a:p>
          <a:p>
            <a:pPr marL="457200">
              <a:lnSpc>
                <a:spcPct val="107000"/>
              </a:lnSpc>
            </a:pPr>
            <a:r>
              <a:rPr lang="en-IN" sz="1800" dirty="0">
                <a:effectLst/>
                <a:latin typeface="Calibri" panose="020F0502020204030204" pitchFamily="34" charset="0"/>
                <a:ea typeface="Calibri" panose="020F0502020204030204" pitchFamily="34" charset="0"/>
                <a:cs typeface="Mangal" panose="02040503050203030202" pitchFamily="18" charset="0"/>
              </a:rPr>
              <a:t>It will also bridge the gap between customers and certified property sellers, where sellers will be able to advertise their properties on this platform and customers will be able to search for properties, view property details, book appointment, contact property owners or agents, book and reserve properties, review sellers and properties and make payments through the platform both with comfort of their home.</a:t>
            </a:r>
          </a:p>
          <a:p>
            <a:pPr marL="457200">
              <a:lnSpc>
                <a:spcPct val="107000"/>
              </a:lnSpc>
            </a:pPr>
            <a:r>
              <a:rPr lang="en-IN" sz="1800" dirty="0">
                <a:effectLst/>
                <a:latin typeface="Calibri" panose="020F0502020204030204" pitchFamily="34" charset="0"/>
                <a:ea typeface="Calibri" panose="020F0502020204030204" pitchFamily="34" charset="0"/>
                <a:cs typeface="Mangal" panose="02040503050203030202" pitchFamily="18" charset="0"/>
              </a:rPr>
              <a:t>The motive of developing this application is to design a feature rich search engine which can make the search of commercial land/properties an easy task</a:t>
            </a:r>
            <a:endParaRPr lang="en-IN" dirty="0"/>
          </a:p>
        </p:txBody>
      </p:sp>
    </p:spTree>
    <p:extLst>
      <p:ext uri="{BB962C8B-B14F-4D97-AF65-F5344CB8AC3E}">
        <p14:creationId xmlns:p14="http://schemas.microsoft.com/office/powerpoint/2010/main" val="18077281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8E1D3-0DA8-6FF6-E3BA-43F31EA625EC}"/>
              </a:ext>
            </a:extLst>
          </p:cNvPr>
          <p:cNvSpPr>
            <a:spLocks noGrp="1"/>
          </p:cNvSpPr>
          <p:nvPr>
            <p:ph type="title"/>
          </p:nvPr>
        </p:nvSpPr>
        <p:spPr/>
        <p:txBody>
          <a:bodyPr/>
          <a:lstStyle/>
          <a:p>
            <a:r>
              <a:rPr lang="en-IN" dirty="0"/>
              <a:t>Objectives</a:t>
            </a:r>
          </a:p>
        </p:txBody>
      </p:sp>
      <p:sp>
        <p:nvSpPr>
          <p:cNvPr id="3" name="Content Placeholder 2">
            <a:extLst>
              <a:ext uri="{FF2B5EF4-FFF2-40B4-BE49-F238E27FC236}">
                <a16:creationId xmlns:a16="http://schemas.microsoft.com/office/drawing/2014/main" id="{24403BE8-7D47-C9AB-9EC0-1E464B440991}"/>
              </a:ext>
            </a:extLst>
          </p:cNvPr>
          <p:cNvSpPr>
            <a:spLocks noGrp="1"/>
          </p:cNvSpPr>
          <p:nvPr>
            <p:ph idx="1"/>
          </p:nvPr>
        </p:nvSpPr>
        <p:spPr>
          <a:xfrm>
            <a:off x="913795" y="2122189"/>
            <a:ext cx="10353762" cy="3695136"/>
          </a:xfrm>
        </p:spPr>
        <p:txBody>
          <a:bodyPr/>
          <a:lstStyle/>
          <a:p>
            <a:r>
              <a:rPr lang="en-IN" sz="1800" dirty="0">
                <a:effectLst/>
                <a:latin typeface="Calibri" panose="020F0502020204030204" pitchFamily="34" charset="0"/>
                <a:ea typeface="Calibri" panose="020F0502020204030204" pitchFamily="34" charset="0"/>
                <a:cs typeface="Mangal" panose="02040503050203030202" pitchFamily="18" charset="0"/>
              </a:rPr>
              <a:t> This is initiative to create an online platform for customers to rent/buy properties at best and competitive price and will act as a broker between customer and seller with zero brokerage fees.</a:t>
            </a:r>
          </a:p>
          <a:p>
            <a:r>
              <a:rPr lang="en-IN" sz="1800" dirty="0">
                <a:effectLst/>
                <a:latin typeface="Calibri" panose="020F0502020204030204" pitchFamily="34" charset="0"/>
                <a:cs typeface="Mangal" panose="02040503050203030202" pitchFamily="18" charset="0"/>
              </a:rPr>
              <a:t>This platform will reduce the hassle of people looking for properties, So UrbanEstate provides one stop solution for such problem.</a:t>
            </a:r>
          </a:p>
          <a:p>
            <a:r>
              <a:rPr lang="en-IN" sz="1800" dirty="0">
                <a:effectLst/>
                <a:latin typeface="Calibri" panose="020F0502020204030204" pitchFamily="34" charset="0"/>
                <a:cs typeface="Mangal" panose="02040503050203030202" pitchFamily="18" charset="0"/>
              </a:rPr>
              <a:t>UrbanEstate provides simple yet effective platform for property dealing.</a:t>
            </a:r>
            <a:endParaRPr lang="en-IN" dirty="0"/>
          </a:p>
        </p:txBody>
      </p:sp>
    </p:spTree>
    <p:extLst>
      <p:ext uri="{BB962C8B-B14F-4D97-AF65-F5344CB8AC3E}">
        <p14:creationId xmlns:p14="http://schemas.microsoft.com/office/powerpoint/2010/main" val="2339841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CBBC-1153-BB72-2103-249DE2D69B7D}"/>
              </a:ext>
            </a:extLst>
          </p:cNvPr>
          <p:cNvSpPr>
            <a:spLocks noGrp="1"/>
          </p:cNvSpPr>
          <p:nvPr>
            <p:ph type="title"/>
          </p:nvPr>
        </p:nvSpPr>
        <p:spPr/>
        <p:txBody>
          <a:bodyPr/>
          <a:lstStyle/>
          <a:p>
            <a:r>
              <a:rPr lang="en-IN" dirty="0"/>
              <a:t>Technologies used</a:t>
            </a:r>
          </a:p>
        </p:txBody>
      </p:sp>
      <p:sp>
        <p:nvSpPr>
          <p:cNvPr id="3" name="Content Placeholder 2">
            <a:extLst>
              <a:ext uri="{FF2B5EF4-FFF2-40B4-BE49-F238E27FC236}">
                <a16:creationId xmlns:a16="http://schemas.microsoft.com/office/drawing/2014/main" id="{8A29B74B-DDCE-E2AD-BE84-FD881C568F4F}"/>
              </a:ext>
            </a:extLst>
          </p:cNvPr>
          <p:cNvSpPr>
            <a:spLocks noGrp="1"/>
          </p:cNvSpPr>
          <p:nvPr>
            <p:ph idx="1"/>
          </p:nvPr>
        </p:nvSpPr>
        <p:spPr>
          <a:xfrm>
            <a:off x="913795" y="2553264"/>
            <a:ext cx="10353762" cy="3695136"/>
          </a:xfrm>
        </p:spPr>
        <p:txBody>
          <a:bodyPr>
            <a:normAutofit/>
          </a:bodyPr>
          <a:lstStyle/>
          <a:p>
            <a:pPr marL="0" indent="0" algn="ctr">
              <a:buNone/>
            </a:pPr>
            <a:r>
              <a:rPr lang="en-IN" sz="3000" dirty="0"/>
              <a:t>Front End – React </a:t>
            </a:r>
          </a:p>
          <a:p>
            <a:pPr marL="0" indent="0" algn="ctr">
              <a:buNone/>
            </a:pPr>
            <a:r>
              <a:rPr lang="en-IN" sz="3000" dirty="0"/>
              <a:t>Back End – Java Spring Boot</a:t>
            </a:r>
          </a:p>
          <a:p>
            <a:pPr marL="0" indent="0" algn="ctr">
              <a:buNone/>
            </a:pPr>
            <a:r>
              <a:rPr lang="en-IN" sz="3000" dirty="0"/>
              <a:t>Database – MySql</a:t>
            </a:r>
          </a:p>
        </p:txBody>
      </p:sp>
    </p:spTree>
    <p:extLst>
      <p:ext uri="{BB962C8B-B14F-4D97-AF65-F5344CB8AC3E}">
        <p14:creationId xmlns:p14="http://schemas.microsoft.com/office/powerpoint/2010/main" val="3247523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CBBC-1153-BB72-2103-249DE2D69B7D}"/>
              </a:ext>
            </a:extLst>
          </p:cNvPr>
          <p:cNvSpPr>
            <a:spLocks noGrp="1"/>
          </p:cNvSpPr>
          <p:nvPr>
            <p:ph type="title"/>
          </p:nvPr>
        </p:nvSpPr>
        <p:spPr>
          <a:xfrm>
            <a:off x="919119" y="2765839"/>
            <a:ext cx="10353761" cy="1326321"/>
          </a:xfrm>
        </p:spPr>
        <p:txBody>
          <a:bodyPr/>
          <a:lstStyle/>
          <a:p>
            <a:r>
              <a:rPr lang="en-IN" sz="4800" dirty="0"/>
              <a:t>UML</a:t>
            </a:r>
            <a:r>
              <a:rPr lang="en-IN" dirty="0"/>
              <a:t> </a:t>
            </a:r>
            <a:r>
              <a:rPr lang="en-IN" sz="4800" dirty="0"/>
              <a:t>Diagrams</a:t>
            </a:r>
          </a:p>
        </p:txBody>
      </p:sp>
    </p:spTree>
    <p:extLst>
      <p:ext uri="{BB962C8B-B14F-4D97-AF65-F5344CB8AC3E}">
        <p14:creationId xmlns:p14="http://schemas.microsoft.com/office/powerpoint/2010/main" val="2774987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CBBC-1153-BB72-2103-249DE2D69B7D}"/>
              </a:ext>
            </a:extLst>
          </p:cNvPr>
          <p:cNvSpPr>
            <a:spLocks noGrp="1"/>
          </p:cNvSpPr>
          <p:nvPr>
            <p:ph type="title"/>
          </p:nvPr>
        </p:nvSpPr>
        <p:spPr>
          <a:xfrm>
            <a:off x="626034" y="248745"/>
            <a:ext cx="10353761" cy="1326321"/>
          </a:xfrm>
        </p:spPr>
        <p:txBody>
          <a:bodyPr/>
          <a:lstStyle/>
          <a:p>
            <a:r>
              <a:rPr lang="en-IN" dirty="0"/>
              <a:t>E-R Diagram</a:t>
            </a:r>
          </a:p>
        </p:txBody>
      </p:sp>
      <p:pic>
        <p:nvPicPr>
          <p:cNvPr id="5" name="Content Placeholder 4">
            <a:extLst>
              <a:ext uri="{FF2B5EF4-FFF2-40B4-BE49-F238E27FC236}">
                <a16:creationId xmlns:a16="http://schemas.microsoft.com/office/drawing/2014/main" id="{394C60A4-56F8-1A2D-8CD8-1D62775166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61383" y="1303425"/>
            <a:ext cx="7571226" cy="5410884"/>
          </a:xfrm>
        </p:spPr>
      </p:pic>
    </p:spTree>
    <p:extLst>
      <p:ext uri="{BB962C8B-B14F-4D97-AF65-F5344CB8AC3E}">
        <p14:creationId xmlns:p14="http://schemas.microsoft.com/office/powerpoint/2010/main" val="3722614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1C013-CB29-0AEB-172F-1422AE647F19}"/>
              </a:ext>
            </a:extLst>
          </p:cNvPr>
          <p:cNvSpPr>
            <a:spLocks noGrp="1"/>
          </p:cNvSpPr>
          <p:nvPr>
            <p:ph type="title"/>
          </p:nvPr>
        </p:nvSpPr>
        <p:spPr>
          <a:xfrm>
            <a:off x="833896" y="0"/>
            <a:ext cx="10353761" cy="1326321"/>
          </a:xfrm>
        </p:spPr>
        <p:txBody>
          <a:bodyPr/>
          <a:lstStyle/>
          <a:p>
            <a:r>
              <a:rPr lang="en-IN" dirty="0"/>
              <a:t>Class diagram</a:t>
            </a:r>
          </a:p>
        </p:txBody>
      </p:sp>
      <p:pic>
        <p:nvPicPr>
          <p:cNvPr id="5" name="Content Placeholder 4">
            <a:extLst>
              <a:ext uri="{FF2B5EF4-FFF2-40B4-BE49-F238E27FC236}">
                <a16:creationId xmlns:a16="http://schemas.microsoft.com/office/drawing/2014/main" id="{DFCB5FCD-1910-1C6F-3B5A-454C51C5A00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75413" y="924214"/>
            <a:ext cx="4041174" cy="5933786"/>
          </a:xfrm>
        </p:spPr>
      </p:pic>
    </p:spTree>
    <p:extLst>
      <p:ext uri="{BB962C8B-B14F-4D97-AF65-F5344CB8AC3E}">
        <p14:creationId xmlns:p14="http://schemas.microsoft.com/office/powerpoint/2010/main" val="2798197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CBBC-1153-BB72-2103-249DE2D69B7D}"/>
              </a:ext>
            </a:extLst>
          </p:cNvPr>
          <p:cNvSpPr>
            <a:spLocks noGrp="1"/>
          </p:cNvSpPr>
          <p:nvPr>
            <p:ph type="title"/>
          </p:nvPr>
        </p:nvSpPr>
        <p:spPr>
          <a:xfrm>
            <a:off x="919119" y="91440"/>
            <a:ext cx="10353761" cy="1326321"/>
          </a:xfrm>
        </p:spPr>
        <p:txBody>
          <a:bodyPr/>
          <a:lstStyle/>
          <a:p>
            <a:r>
              <a:rPr lang="en-IN" dirty="0"/>
              <a:t>Admin use case diagram</a:t>
            </a:r>
          </a:p>
        </p:txBody>
      </p:sp>
      <p:pic>
        <p:nvPicPr>
          <p:cNvPr id="5" name="Content Placeholder 4">
            <a:extLst>
              <a:ext uri="{FF2B5EF4-FFF2-40B4-BE49-F238E27FC236}">
                <a16:creationId xmlns:a16="http://schemas.microsoft.com/office/drawing/2014/main" id="{7432CF7A-B9BD-71E7-71A8-17D34CF44A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79814" y="1172221"/>
            <a:ext cx="3232372" cy="5396857"/>
          </a:xfrm>
        </p:spPr>
      </p:pic>
    </p:spTree>
    <p:extLst>
      <p:ext uri="{BB962C8B-B14F-4D97-AF65-F5344CB8AC3E}">
        <p14:creationId xmlns:p14="http://schemas.microsoft.com/office/powerpoint/2010/main" val="21848177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130</TotalTime>
  <Words>643</Words>
  <Application>Microsoft Office PowerPoint</Application>
  <PresentationFormat>Widescreen</PresentationFormat>
  <Paragraphs>84</Paragraphs>
  <Slides>29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Bookman Old Style</vt:lpstr>
      <vt:lpstr>Calibri</vt:lpstr>
      <vt:lpstr>Rockwell</vt:lpstr>
      <vt:lpstr>Symbol</vt:lpstr>
      <vt:lpstr>Times New Roman</vt:lpstr>
      <vt:lpstr>Wingdings 2</vt:lpstr>
      <vt:lpstr>Damask</vt:lpstr>
      <vt:lpstr>UrbanEstate  Online property dealing site</vt:lpstr>
      <vt:lpstr>Points to be discussed</vt:lpstr>
      <vt:lpstr>introduction</vt:lpstr>
      <vt:lpstr>Objectives</vt:lpstr>
      <vt:lpstr>Technologies used</vt:lpstr>
      <vt:lpstr>UML Diagrams</vt:lpstr>
      <vt:lpstr>E-R Diagram</vt:lpstr>
      <vt:lpstr>Class diagram</vt:lpstr>
      <vt:lpstr>Admin use case diagram</vt:lpstr>
      <vt:lpstr>Owner and buyer use case diagram</vt:lpstr>
      <vt:lpstr>Sequence diagrams</vt:lpstr>
      <vt:lpstr>Login sequence</vt:lpstr>
      <vt:lpstr>Registration sequence</vt:lpstr>
      <vt:lpstr>Forgot password sequence</vt:lpstr>
      <vt:lpstr>screenshots</vt:lpstr>
      <vt:lpstr>User registration and login page</vt:lpstr>
      <vt:lpstr>Reset password and email from urbanestate</vt:lpstr>
      <vt:lpstr>Dashboard after successful login</vt:lpstr>
      <vt:lpstr>Property and owner details</vt:lpstr>
      <vt:lpstr>Book appointment</vt:lpstr>
      <vt:lpstr>Appointments and Wishlist</vt:lpstr>
      <vt:lpstr>Update password</vt:lpstr>
      <vt:lpstr>Admin dashboard</vt:lpstr>
      <vt:lpstr>specifications</vt:lpstr>
      <vt:lpstr>Software and hardware requirement</vt:lpstr>
      <vt:lpstr>Future scope</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UrbanEstate  Online property dealing site</dc:title>
  <dc:creator>Ajinkya Rokade</dc:creator>
  <cp:lastModifiedBy>Ajinkya Rokade</cp:lastModifiedBy>
  <cp:revision>9</cp:revision>
  <dcterms:created xsi:type="dcterms:W3CDTF">2023-03-10T17:05:42Z</dcterms:created>
  <dcterms:modified xsi:type="dcterms:W3CDTF">2023-03-11T05:24:47Z</dcterms:modified>
</cp:coreProperties>
</file>

<file path=docProps/thumbnail.jpeg>
</file>